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11"/>
  </p:notesMasterIdLst>
  <p:handoutMasterIdLst>
    <p:handoutMasterId r:id="rId12"/>
  </p:handoutMasterIdLst>
  <p:sldIdLst>
    <p:sldId id="257" r:id="rId5"/>
    <p:sldId id="268" r:id="rId6"/>
    <p:sldId id="274" r:id="rId7"/>
    <p:sldId id="275" r:id="rId8"/>
    <p:sldId id="276" r:id="rId9"/>
    <p:sldId id="273" r:id="rId10"/>
  </p:sldIdLst>
  <p:sldSz cx="12188825" cy="6858000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5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4404"/>
    <a:srgbClr val="5F6F0F"/>
    <a:srgbClr val="718412"/>
    <a:srgbClr val="65741A"/>
    <a:srgbClr val="70811D"/>
    <a:srgbClr val="7B8D1F"/>
    <a:srgbClr val="839721"/>
    <a:srgbClr val="95AB25"/>
    <a:srgbClr val="BC5500"/>
    <a:srgbClr val="C45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>
      <p:cViewPr varScale="1">
        <p:scale>
          <a:sx n="164" d="100"/>
          <a:sy n="164" d="100"/>
        </p:scale>
        <p:origin x="2430" y="132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283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5B4EDC-59C0-49C7-8ADA-5A781B329E02}" type="datetimeFigureOut">
              <a:rPr lang="en-US"/>
              <a:t>9/15/2019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429053-DC2A-4342-ADD4-2FD729D91E2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320457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D8D46A-B586-417D-BFBD-8C8FE0AAF762}" type="datetimeFigureOut">
              <a:rPr lang="en-US"/>
              <a:t>9/15/2019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BA5BD7-F043-4D1B-AA17-CD412FC534D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6705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diagonals"/>
          <p:cNvGrpSpPr/>
          <p:nvPr/>
        </p:nvGrpSpPr>
        <p:grpSpPr>
          <a:xfrm>
            <a:off x="7516443" y="4145281"/>
            <a:ext cx="4686117" cy="2731407"/>
            <a:chOff x="5638800" y="3108960"/>
            <a:chExt cx="3515503" cy="2048555"/>
          </a:xfrm>
        </p:grpSpPr>
        <p:cxnSp>
          <p:nvCxnSpPr>
            <p:cNvPr id="14" name="Straight Connector 13"/>
            <p:cNvCxnSpPr/>
            <p:nvPr/>
          </p:nvCxnSpPr>
          <p:spPr>
            <a:xfrm flipV="1">
              <a:off x="5638800" y="3108960"/>
              <a:ext cx="3515503" cy="2037116"/>
            </a:xfrm>
            <a:prstGeom prst="line">
              <a:avLst/>
            </a:pr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V="1">
              <a:off x="6004643" y="3333750"/>
              <a:ext cx="3149660" cy="1823765"/>
            </a:xfrm>
            <a:prstGeom prst="line">
              <a:avLst/>
            </a:pr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V="1">
              <a:off x="6388342" y="3549891"/>
              <a:ext cx="2765961" cy="1600149"/>
            </a:xfrm>
            <a:prstGeom prst="line">
              <a:avLst/>
            </a:pr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12" name="bottom lines"/>
          <p:cNvGrpSpPr/>
          <p:nvPr/>
        </p:nvGrpSpPr>
        <p:grpSpPr>
          <a:xfrm>
            <a:off x="-8916" y="6057149"/>
            <a:ext cx="5498726" cy="820207"/>
            <a:chOff x="-6689" y="4553748"/>
            <a:chExt cx="4125119" cy="615155"/>
          </a:xfrm>
        </p:grpSpPr>
        <p:sp>
          <p:nvSpPr>
            <p:cNvPr id="9" name="Freeform 8"/>
            <p:cNvSpPr/>
            <p:nvPr/>
          </p:nvSpPr>
          <p:spPr>
            <a:xfrm rot="16200000">
              <a:off x="1754302" y="2802395"/>
              <a:ext cx="612775" cy="411548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4115481 h 4115481"/>
                <a:gd name="connsiteX1" fmla="*/ 612775 w 612775"/>
                <a:gd name="connsiteY1" fmla="*/ 3180443 h 4115481"/>
                <a:gd name="connsiteX2" fmla="*/ 612775 w 612775"/>
                <a:gd name="connsiteY2" fmla="*/ 0 h 4115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2775" h="4115481">
                  <a:moveTo>
                    <a:pt x="0" y="4115481"/>
                  </a:moveTo>
                  <a:lnTo>
                    <a:pt x="612775" y="3180443"/>
                  </a:lnTo>
                  <a:lnTo>
                    <a:pt x="612775" y="0"/>
                  </a:lnTo>
                </a:path>
              </a:pathLst>
            </a:cu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  <p:sp>
          <p:nvSpPr>
            <p:cNvPr id="10" name="Freeform 9"/>
            <p:cNvSpPr/>
            <p:nvPr/>
          </p:nvSpPr>
          <p:spPr>
            <a:xfrm rot="16200000">
              <a:off x="1604659" y="3152814"/>
              <a:ext cx="410751" cy="3621427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202024 w 612775"/>
                <a:gd name="connsiteY1" fmla="*/ 3607676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10751 w 410751"/>
                <a:gd name="connsiteY2" fmla="*/ 0 h 3607676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09575 w 410751"/>
                <a:gd name="connsiteY2" fmla="*/ 185820 h 3607676"/>
                <a:gd name="connsiteX3" fmla="*/ 410751 w 410751"/>
                <a:gd name="connsiteY3" fmla="*/ 0 h 3607676"/>
                <a:gd name="connsiteX0" fmla="*/ 0 w 410751"/>
                <a:gd name="connsiteY0" fmla="*/ 3421856 h 3421856"/>
                <a:gd name="connsiteX1" fmla="*/ 410751 w 410751"/>
                <a:gd name="connsiteY1" fmla="*/ 2798680 h 3421856"/>
                <a:gd name="connsiteX2" fmla="*/ 409575 w 410751"/>
                <a:gd name="connsiteY2" fmla="*/ 0 h 3421856"/>
                <a:gd name="connsiteX0" fmla="*/ 0 w 410751"/>
                <a:gd name="connsiteY0" fmla="*/ 3614170 h 3614170"/>
                <a:gd name="connsiteX1" fmla="*/ 410751 w 410751"/>
                <a:gd name="connsiteY1" fmla="*/ 2990994 h 3614170"/>
                <a:gd name="connsiteX2" fmla="*/ 405947 w 410751"/>
                <a:gd name="connsiteY2" fmla="*/ 0 h 3614170"/>
                <a:gd name="connsiteX0" fmla="*/ 0 w 410751"/>
                <a:gd name="connsiteY0" fmla="*/ 3621427 h 3621427"/>
                <a:gd name="connsiteX1" fmla="*/ 410751 w 410751"/>
                <a:gd name="connsiteY1" fmla="*/ 2998251 h 3621427"/>
                <a:gd name="connsiteX2" fmla="*/ 405947 w 410751"/>
                <a:gd name="connsiteY2" fmla="*/ 0 h 36214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0751" h="3621427">
                  <a:moveTo>
                    <a:pt x="0" y="3621427"/>
                  </a:moveTo>
                  <a:lnTo>
                    <a:pt x="410751" y="2998251"/>
                  </a:lnTo>
                  <a:cubicBezTo>
                    <a:pt x="410359" y="2065358"/>
                    <a:pt x="406339" y="932893"/>
                    <a:pt x="405947" y="0"/>
                  </a:cubicBezTo>
                </a:path>
              </a:pathLst>
            </a:cu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  <p:sp>
          <p:nvSpPr>
            <p:cNvPr id="11" name="Freeform 10"/>
            <p:cNvSpPr/>
            <p:nvPr/>
          </p:nvSpPr>
          <p:spPr>
            <a:xfrm rot="16200000">
              <a:off x="1462308" y="3453376"/>
              <a:ext cx="241768" cy="317976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373856 w 612775"/>
                <a:gd name="connsiteY1" fmla="*/ 3344891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919 w 238919"/>
                <a:gd name="connsiteY2" fmla="*/ 0 h 3344891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125 w 238919"/>
                <a:gd name="connsiteY2" fmla="*/ 368330 h 3344891"/>
                <a:gd name="connsiteX3" fmla="*/ 238919 w 238919"/>
                <a:gd name="connsiteY3" fmla="*/ 0 h 3344891"/>
                <a:gd name="connsiteX0" fmla="*/ 0 w 238919"/>
                <a:gd name="connsiteY0" fmla="*/ 2976561 h 2976561"/>
                <a:gd name="connsiteX1" fmla="*/ 238919 w 238919"/>
                <a:gd name="connsiteY1" fmla="*/ 2616170 h 2976561"/>
                <a:gd name="connsiteX2" fmla="*/ 238125 w 238919"/>
                <a:gd name="connsiteY2" fmla="*/ 0 h 2976561"/>
                <a:gd name="connsiteX0" fmla="*/ 0 w 241768"/>
                <a:gd name="connsiteY0" fmla="*/ 3179761 h 3179761"/>
                <a:gd name="connsiteX1" fmla="*/ 238919 w 241768"/>
                <a:gd name="connsiteY1" fmla="*/ 2819370 h 3179761"/>
                <a:gd name="connsiteX2" fmla="*/ 241754 w 241768"/>
                <a:gd name="connsiteY2" fmla="*/ 0 h 3179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1768" h="3179761">
                  <a:moveTo>
                    <a:pt x="0" y="3179761"/>
                  </a:moveTo>
                  <a:lnTo>
                    <a:pt x="238919" y="2819370"/>
                  </a:lnTo>
                  <a:cubicBezTo>
                    <a:pt x="238654" y="1947313"/>
                    <a:pt x="242019" y="872057"/>
                    <a:pt x="241754" y="0"/>
                  </a:cubicBezTo>
                </a:path>
              </a:pathLst>
            </a:cu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5176" y="584200"/>
            <a:ext cx="8735325" cy="2000251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5176" y="2616200"/>
            <a:ext cx="8735325" cy="17526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800" cap="all" spc="200" baseline="0">
                <a:solidFill>
                  <a:schemeClr val="accent1"/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71612-299E-42FB-AE98-59340002FBA5}" type="datetime1">
              <a:rPr lang="en-US" smtClean="0"/>
              <a:t>9/15/2019</a:t>
            </a:fld>
            <a:endParaRPr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Troy Dieter | Deploying HashiCorp Vault with AWS Secrets Engine</a:t>
            </a:r>
            <a:endParaRPr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47488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20495-0A82-4999-83AF-FC1C3ECBE872}" type="datetime1">
              <a:rPr lang="en-US" smtClean="0"/>
              <a:t>9/15/2019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Troy Dieter | Deploying HashiCorp Vault with AWS Secrets Engine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96675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584200"/>
            <a:ext cx="2742486" cy="5588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8882" y="584200"/>
            <a:ext cx="7414869" cy="55880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46373-30F8-480D-8F65-B5A368A6ADD2}" type="datetime1">
              <a:rPr lang="en-US" smtClean="0"/>
              <a:t>9/15/2019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Troy Dieter | Deploying HashiCorp Vault with AWS Secrets Engine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95886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D1BC7-237D-4F64-9151-E24A79B4992D}" type="datetime1">
              <a:rPr lang="en-US" smtClean="0"/>
              <a:t>9/15/2019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Troy Dieter | Deploying HashiCorp Vault with AWS Secrets Engine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0676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diagonals"/>
          <p:cNvGrpSpPr/>
          <p:nvPr/>
        </p:nvGrpSpPr>
        <p:grpSpPr>
          <a:xfrm>
            <a:off x="7516443" y="4145281"/>
            <a:ext cx="4686117" cy="2731407"/>
            <a:chOff x="5638800" y="3108960"/>
            <a:chExt cx="3515503" cy="2048555"/>
          </a:xfrm>
        </p:grpSpPr>
        <p:cxnSp>
          <p:nvCxnSpPr>
            <p:cNvPr id="12" name="Straight Connector 11"/>
            <p:cNvCxnSpPr/>
            <p:nvPr/>
          </p:nvCxnSpPr>
          <p:spPr>
            <a:xfrm flipV="1">
              <a:off x="5638800" y="3108960"/>
              <a:ext cx="3515503" cy="2037116"/>
            </a:xfrm>
            <a:prstGeom prst="line">
              <a:avLst/>
            </a:pr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V="1">
              <a:off x="6004643" y="3333750"/>
              <a:ext cx="3149660" cy="1823765"/>
            </a:xfrm>
            <a:prstGeom prst="line">
              <a:avLst/>
            </a:pr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V="1">
              <a:off x="6388342" y="3549891"/>
              <a:ext cx="2765961" cy="1600149"/>
            </a:xfrm>
            <a:prstGeom prst="line">
              <a:avLst/>
            </a:pr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177" y="2209801"/>
            <a:ext cx="8938472" cy="2764335"/>
          </a:xfrm>
        </p:spPr>
        <p:txBody>
          <a:bodyPr anchor="b">
            <a:normAutofit/>
          </a:bodyPr>
          <a:lstStyle>
            <a:lvl1pPr algn="l">
              <a:defRPr sz="54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5176" y="4951266"/>
            <a:ext cx="7069519" cy="1220933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800" cap="all" spc="200" baseline="0">
                <a:solidFill>
                  <a:schemeClr val="accent1"/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A1B87-D3AD-4346-84B6-CE3937F0D4AC}" type="datetime1">
              <a:rPr lang="en-US" smtClean="0"/>
              <a:t>9/15/2019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Troy Dieter | Deploying HashiCorp Vault with AWS Secrets Engine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6330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8883" y="1706880"/>
            <a:ext cx="5078677" cy="446532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0707" y="1706880"/>
            <a:ext cx="5078677" cy="446532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0AFF5-180D-47C2-AF69-5DCD43705951}" type="datetime1">
              <a:rPr lang="en-US" smtClean="0"/>
              <a:t>9/15/2019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Troy Dieter | Deploying HashiCorp Vault with AWS Secrets Engine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57647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8883" y="1701800"/>
            <a:ext cx="5082740" cy="9144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800" b="0" cap="all" spc="200" baseline="0">
                <a:solidFill>
                  <a:schemeClr val="accent1"/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8883" y="2717800"/>
            <a:ext cx="5078677" cy="3454400"/>
          </a:xfrm>
        </p:spPr>
        <p:txBody>
          <a:bodyPr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 baseline="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96644" y="1701800"/>
            <a:ext cx="5082740" cy="9144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800" b="0" cap="all" spc="200" baseline="0">
                <a:solidFill>
                  <a:schemeClr val="accent1"/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0707" y="2717800"/>
            <a:ext cx="5078677" cy="3454400"/>
          </a:xfrm>
        </p:spPr>
        <p:txBody>
          <a:bodyPr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 baseline="0"/>
            </a:lvl6pPr>
            <a:lvl7pPr>
              <a:defRPr sz="2000" baseline="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D07DC-2F76-4820-AB4B-C6CF295646FC}" type="datetime1">
              <a:rPr lang="en-US" smtClean="0"/>
              <a:t>9/15/2019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Troy Dieter | Deploying HashiCorp Vault with AWS Secrets Engine</a:t>
            </a:r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95381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142E5-C6B0-4995-B052-14A0B461B6B1}" type="datetime1">
              <a:rPr lang="en-US" smtClean="0"/>
              <a:t>9/15/2019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Troy Dieter | Deploying HashiCorp Vault with AWS Secrets Engine</a:t>
            </a:r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15229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C2CF7-A947-4634-AE55-D44D3CEA30B7}" type="datetime1">
              <a:rPr lang="en-US" smtClean="0"/>
              <a:t>9/15/2019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Troy Dieter | Deploying HashiCorp Vault with AWS Secrets Engine</a:t>
            </a: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72478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8882" y="1701800"/>
            <a:ext cx="4062942" cy="2438400"/>
          </a:xfrm>
        </p:spPr>
        <p:txBody>
          <a:bodyPr anchor="b">
            <a:normAutofit/>
          </a:bodyPr>
          <a:lstStyle>
            <a:lvl1pPr algn="l">
              <a:defRPr sz="2800" b="0" cap="all" spc="20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8882" y="4241800"/>
            <a:ext cx="4062942" cy="19304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4971" y="584200"/>
            <a:ext cx="6094413" cy="55880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3CB6E-B2BF-4546-A13C-3B8527B4F603}" type="datetime1">
              <a:rPr lang="en-US" smtClean="0"/>
              <a:t>9/15/2019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Troy Dieter | Deploying HashiCorp Vault with AWS Secrets Engine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18139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8882" y="1701800"/>
            <a:ext cx="4062942" cy="2438400"/>
          </a:xfrm>
        </p:spPr>
        <p:txBody>
          <a:bodyPr anchor="b">
            <a:normAutofit/>
          </a:bodyPr>
          <a:lstStyle>
            <a:lvl1pPr algn="l">
              <a:defRPr sz="2800" b="0" cap="all" spc="20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8882" y="4241800"/>
            <a:ext cx="4062942" cy="19304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5484971" y="584200"/>
            <a:ext cx="6094413" cy="5588000"/>
          </a:xfrm>
          <a:ln w="12700">
            <a:solidFill>
              <a:schemeClr val="bg1">
                <a:lumMod val="75000"/>
                <a:lumOff val="25000"/>
              </a:schemeClr>
            </a:solidFill>
            <a:miter lim="800000"/>
          </a:ln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A966D-3658-41AA-9325-7DB42E551FF5}" type="datetime1">
              <a:rPr lang="en-US" smtClean="0"/>
              <a:t>9/15/2019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Troy Dieter | Deploying HashiCorp Vault with AWS Secrets Engine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DD1E-5D91-48A3-AD6D-45FBA980D10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23431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100000"/>
                <a:shade val="0"/>
                <a:satMod val="100000"/>
              </a:schemeClr>
            </a:gs>
            <a:gs pos="85000">
              <a:schemeClr val="bg2">
                <a:tint val="100000"/>
                <a:shade val="30000"/>
                <a:satMod val="100000"/>
              </a:schemeClr>
            </a:gs>
            <a:gs pos="100000">
              <a:schemeClr val="bg2">
                <a:shade val="60000"/>
                <a:satMod val="100000"/>
              </a:schemeClr>
            </a:gs>
          </a:gsLst>
          <a:lin ang="36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left lines"/>
          <p:cNvGrpSpPr/>
          <p:nvPr/>
        </p:nvGrpSpPr>
        <p:grpSpPr>
          <a:xfrm>
            <a:off x="-15870" y="-3174"/>
            <a:ext cx="819993" cy="5229225"/>
            <a:chOff x="-11906" y="-2381"/>
            <a:chExt cx="615155" cy="3921919"/>
          </a:xfrm>
        </p:grpSpPr>
        <p:sp>
          <p:nvSpPr>
            <p:cNvPr id="10" name="Freeform 9"/>
            <p:cNvSpPr/>
            <p:nvPr/>
          </p:nvSpPr>
          <p:spPr>
            <a:xfrm>
              <a:off x="-9526" y="0"/>
              <a:ext cx="612775" cy="3919538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2775" h="3919538">
                  <a:moveTo>
                    <a:pt x="0" y="3919538"/>
                  </a:moveTo>
                  <a:lnTo>
                    <a:pt x="612775" y="2984500"/>
                  </a:lnTo>
                  <a:lnTo>
                    <a:pt x="612775" y="0"/>
                  </a:lnTo>
                </a:path>
              </a:pathLst>
            </a:cu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Freeform 10"/>
            <p:cNvSpPr/>
            <p:nvPr/>
          </p:nvSpPr>
          <p:spPr>
            <a:xfrm>
              <a:off x="-11906" y="0"/>
              <a:ext cx="410751" cy="3421856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202024 w 612775"/>
                <a:gd name="connsiteY1" fmla="*/ 3607676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10751 w 410751"/>
                <a:gd name="connsiteY2" fmla="*/ 0 h 3607676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09575 w 410751"/>
                <a:gd name="connsiteY2" fmla="*/ 185820 h 3607676"/>
                <a:gd name="connsiteX3" fmla="*/ 410751 w 410751"/>
                <a:gd name="connsiteY3" fmla="*/ 0 h 3607676"/>
                <a:gd name="connsiteX0" fmla="*/ 0 w 410751"/>
                <a:gd name="connsiteY0" fmla="*/ 3421856 h 3421856"/>
                <a:gd name="connsiteX1" fmla="*/ 410751 w 410751"/>
                <a:gd name="connsiteY1" fmla="*/ 2798680 h 3421856"/>
                <a:gd name="connsiteX2" fmla="*/ 409575 w 410751"/>
                <a:gd name="connsiteY2" fmla="*/ 0 h 34218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0751" h="3421856">
                  <a:moveTo>
                    <a:pt x="0" y="3421856"/>
                  </a:moveTo>
                  <a:lnTo>
                    <a:pt x="410751" y="2798680"/>
                  </a:lnTo>
                  <a:lnTo>
                    <a:pt x="409575" y="0"/>
                  </a:lnTo>
                </a:path>
              </a:pathLst>
            </a:cu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Freeform 13"/>
            <p:cNvSpPr/>
            <p:nvPr/>
          </p:nvSpPr>
          <p:spPr>
            <a:xfrm>
              <a:off x="-7144" y="-2381"/>
              <a:ext cx="238919" cy="297656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373856 w 612775"/>
                <a:gd name="connsiteY1" fmla="*/ 3344891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919 w 238919"/>
                <a:gd name="connsiteY2" fmla="*/ 0 h 3344891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125 w 238919"/>
                <a:gd name="connsiteY2" fmla="*/ 368330 h 3344891"/>
                <a:gd name="connsiteX3" fmla="*/ 238919 w 238919"/>
                <a:gd name="connsiteY3" fmla="*/ 0 h 3344891"/>
                <a:gd name="connsiteX0" fmla="*/ 0 w 238919"/>
                <a:gd name="connsiteY0" fmla="*/ 2976561 h 2976561"/>
                <a:gd name="connsiteX1" fmla="*/ 238919 w 238919"/>
                <a:gd name="connsiteY1" fmla="*/ 2616170 h 2976561"/>
                <a:gd name="connsiteX2" fmla="*/ 238125 w 238919"/>
                <a:gd name="connsiteY2" fmla="*/ 0 h 29765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38919" h="2976561">
                  <a:moveTo>
                    <a:pt x="0" y="2976561"/>
                  </a:moveTo>
                  <a:lnTo>
                    <a:pt x="238919" y="2616170"/>
                  </a:lnTo>
                  <a:cubicBezTo>
                    <a:pt x="238654" y="1744113"/>
                    <a:pt x="238390" y="872057"/>
                    <a:pt x="238125" y="0"/>
                  </a:cubicBezTo>
                </a:path>
              </a:pathLst>
            </a:cu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8883" y="274637"/>
            <a:ext cx="10360501" cy="1223963"/>
          </a:xfrm>
          <a:prstGeom prst="rect">
            <a:avLst/>
          </a:prstGeom>
        </p:spPr>
        <p:txBody>
          <a:bodyPr vert="horz" lIns="121899" tIns="60949" rIns="121899" bIns="60949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8883" y="1701797"/>
            <a:ext cx="10360501" cy="4462272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18882" y="6356352"/>
            <a:ext cx="2234618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77EA22-77BD-44F6-8DAC-F67AF50D8151}" type="datetime1">
              <a:rPr lang="en-US" smtClean="0"/>
              <a:t>9/15/2019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53501" y="6356352"/>
            <a:ext cx="5281824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Troy Dieter | Deploying HashiCorp Vault with AWS Secrets Engine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63649" y="6356352"/>
            <a:ext cx="1015735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4DD1E-5D91-48A3-AD6D-45FBA980D106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952758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dt="0"/>
  <p:txStyles>
    <p:titleStyle>
      <a:lvl1pPr algn="l" defTabSz="1218987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47" indent="-304747" algn="l" defTabSz="1218987" rtl="0" eaLnBrk="1" latinLnBrk="0" hangingPunct="1">
        <a:lnSpc>
          <a:spcPct val="90000"/>
        </a:lnSpc>
        <a:spcBef>
          <a:spcPts val="1600"/>
        </a:spcBef>
        <a:buClr>
          <a:schemeClr val="accent1"/>
        </a:buClr>
        <a:buSzPct val="100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4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18987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73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48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133227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243797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74272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Terminology &amp; Scope of Deployment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Lecture 2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332291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Terminology used throughout the course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AWS specific service terms</a:t>
            </a:r>
          </a:p>
          <a:p>
            <a:pPr lvl="1"/>
            <a:r>
              <a:rPr lang="en-US" dirty="0"/>
              <a:t>IAM = Identity &amp; Access Management</a:t>
            </a:r>
          </a:p>
          <a:p>
            <a:pPr lvl="1"/>
            <a:r>
              <a:rPr lang="en-US" dirty="0"/>
              <a:t>S3 = Simple Storage Service</a:t>
            </a:r>
          </a:p>
          <a:p>
            <a:pPr lvl="1"/>
            <a:r>
              <a:rPr lang="en-US" dirty="0"/>
              <a:t>EC2 = Elastic Compute Cloud</a:t>
            </a:r>
          </a:p>
          <a:p>
            <a:r>
              <a:rPr lang="en-US" dirty="0"/>
              <a:t>IAM Policies = A definition of permissions for AWS services for a principal. Written &amp; stored in JSON (JavaScript Object Notation)</a:t>
            </a:r>
          </a:p>
          <a:p>
            <a:r>
              <a:rPr lang="en-US" dirty="0"/>
              <a:t>PKI = Public Key Infrastructure (Roles, Policies, Hardware to create and maintain digital certificates to match identity)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20774F5-18EF-4577-8F7B-C4F59D906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Troy Dieter | Deploying HashiCorp Vault with AWS Secrets Engine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114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Terminology used throughout the course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HashiCorp</a:t>
            </a:r>
            <a:r>
              <a:rPr lang="en-US" dirty="0"/>
              <a:t> Vault specific terms</a:t>
            </a:r>
          </a:p>
          <a:p>
            <a:pPr lvl="1"/>
            <a:r>
              <a:rPr lang="en-US" dirty="0"/>
              <a:t>Secrets Engine = Uses IAM policies to dynamically perform IAM AWS API calls to add access keys &amp; secret access keys for users</a:t>
            </a:r>
          </a:p>
          <a:p>
            <a:pPr lvl="1"/>
            <a:r>
              <a:rPr lang="en-US" dirty="0"/>
              <a:t>Secret = Term used by Vault for confidential data</a:t>
            </a:r>
          </a:p>
          <a:p>
            <a:pPr lvl="1"/>
            <a:r>
              <a:rPr lang="en-US" dirty="0"/>
              <a:t>Lease = The duration that a token is granted</a:t>
            </a:r>
          </a:p>
          <a:p>
            <a:pPr lvl="1"/>
            <a:r>
              <a:rPr lang="en-US" dirty="0"/>
              <a:t>Token = A dynamic mapping to information</a:t>
            </a:r>
          </a:p>
          <a:p>
            <a:r>
              <a:rPr lang="en-US" dirty="0"/>
              <a:t>View the ‘</a:t>
            </a:r>
            <a:r>
              <a:rPr lang="en-US" i="1" dirty="0"/>
              <a:t>Vault Concepts and further training</a:t>
            </a:r>
            <a:r>
              <a:rPr lang="en-US" dirty="0"/>
              <a:t>’ in the additional curriculum section of the lecture for more information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20774F5-18EF-4577-8F7B-C4F59D906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Troy Dieter | Deploying HashiCorp Vault with AWS Secrets Engine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95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Scope of Deployment (Infrastructure)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0A54A7-232E-4172-A5C3-84C91168FE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18883" y="1706880"/>
            <a:ext cx="4265929" cy="446532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1 VPC</a:t>
            </a:r>
          </a:p>
          <a:p>
            <a:r>
              <a:rPr lang="en-US" dirty="0"/>
              <a:t>2 Subnets (Public, Private)</a:t>
            </a:r>
          </a:p>
          <a:p>
            <a:r>
              <a:rPr lang="en-US" dirty="0"/>
              <a:t>2 Availability Zones</a:t>
            </a:r>
          </a:p>
          <a:p>
            <a:r>
              <a:rPr lang="en-US" dirty="0"/>
              <a:t>1-2 T3.Micro EC2 Vault Servers</a:t>
            </a:r>
          </a:p>
          <a:p>
            <a:r>
              <a:rPr lang="en-US" dirty="0"/>
              <a:t>Launch Configuration &amp; Auto Scaling Group based on CPU usage</a:t>
            </a:r>
          </a:p>
          <a:p>
            <a:r>
              <a:rPr lang="en-US" dirty="0"/>
              <a:t>S3 Bucket for encrypted configuration &amp; unseal key storage</a:t>
            </a:r>
          </a:p>
          <a:p>
            <a:r>
              <a:rPr lang="en-US" dirty="0"/>
              <a:t>DynamoDB + Global Table (if desired) for database backend</a:t>
            </a:r>
          </a:p>
          <a:p>
            <a:r>
              <a:rPr lang="en-US" dirty="0"/>
              <a:t>Application Load Balancer to distribute traffic</a:t>
            </a:r>
          </a:p>
          <a:p>
            <a:r>
              <a:rPr lang="en-US" dirty="0"/>
              <a:t>Route53 to handle public DNS forward hosted zone and record set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73692F53-351D-41C5-93C6-D91253BA747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6212" y="2057400"/>
            <a:ext cx="6932613" cy="3899594"/>
          </a:xfr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20774F5-18EF-4577-8F7B-C4F59D906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Troy Dieter | Deploying HashiCorp Vault with AWS Secrets Engine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354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Scope of Deployment (Costs)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0A54A7-232E-4172-A5C3-84C91168FE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18883" y="1706880"/>
            <a:ext cx="4265929" cy="4465320"/>
          </a:xfrm>
        </p:spPr>
        <p:txBody>
          <a:bodyPr>
            <a:normAutofit/>
          </a:bodyPr>
          <a:lstStyle/>
          <a:p>
            <a:r>
              <a:rPr lang="en-US" dirty="0"/>
              <a:t>Based on on-demand EC2 pricing for T3.Micro</a:t>
            </a:r>
          </a:p>
          <a:p>
            <a:r>
              <a:rPr lang="en-US" dirty="0"/>
              <a:t>Cost savings with EC2 spot instances when set in the launch configuration</a:t>
            </a:r>
          </a:p>
          <a:p>
            <a:r>
              <a:rPr lang="en-US" dirty="0"/>
              <a:t>DynamoDB using on demand resources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20774F5-18EF-4577-8F7B-C4F59D906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Troy Dieter | Deploying HashiCorp Vault with AWS Secrets Engine</a:t>
            </a:r>
            <a:endParaRPr lang="en-US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32D60F8D-D74A-4A87-BC41-032D92397EE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2476" y="2895600"/>
            <a:ext cx="5816749" cy="1852428"/>
          </a:xfrm>
        </p:spPr>
      </p:pic>
    </p:spTree>
    <p:extLst>
      <p:ext uri="{BB962C8B-B14F-4D97-AF65-F5344CB8AC3E}">
        <p14:creationId xmlns:p14="http://schemas.microsoft.com/office/powerpoint/2010/main" val="3545843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Lecture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Set up the environment in AWS</a:t>
            </a:r>
          </a:p>
          <a:p>
            <a:r>
              <a:rPr lang="en-US"/>
              <a:t>Deploy</a:t>
            </a:r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BD6E377-A67C-42F3-8130-CEAE7375A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Troy Dieter | Deploying HashiCorp Vault with AWS Secrets Engine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672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ch 16x9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>
    <a:spDef>
      <a:spPr/>
      <a:bodyPr rtlCol="0" anchor="ctr"/>
      <a:lstStyle>
        <a:defPPr algn="ctr">
          <a:defRPr sz="280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800"/>
        </a:defPPr>
      </a:lstStyle>
    </a:txDef>
  </a:objectDefaults>
  <a:extraClrSchemeLst/>
  <a:extLst>
    <a:ext uri="{05A4C25C-085E-4340-85A3-A5531E510DB2}">
      <thm15:themeFamily xmlns:thm15="http://schemas.microsoft.com/office/thememl/2012/main" name="TF02787990.potx" id="{BDB9CD5E-36EC-45F3-B87D-6D062B8A3823}" vid="{51682E2F-7C85-4D6F-AD40-072EFC83910D}"/>
    </a:ext>
  </a:extLst>
</a:theme>
</file>

<file path=ppt/theme/theme2.xml><?xml version="1.0" encoding="utf-8"?>
<a:theme xmlns:a="http://schemas.openxmlformats.org/drawingml/2006/main" name="Office Theme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ocPublishedLinkedAssetsLookup xmlns="4873beb7-5857-4685-be1f-d57550cc96cc" xsi:nil="true"/>
    <ApprovalStatus xmlns="4873beb7-5857-4685-be1f-d57550cc96cc">InProgress</ApprovalStatus>
    <MarketSpecific xmlns="4873beb7-5857-4685-be1f-d57550cc96cc">false</MarketSpecific>
    <LocComments xmlns="4873beb7-5857-4685-be1f-d57550cc96cc" xsi:nil="true"/>
    <LocLastLocAttemptVersionTypeLookup xmlns="4873beb7-5857-4685-be1f-d57550cc96cc" xsi:nil="true"/>
    <DirectSourceMarket xmlns="4873beb7-5857-4685-be1f-d57550cc96cc" xsi:nil="true"/>
    <ThumbnailAssetId xmlns="4873beb7-5857-4685-be1f-d57550cc96cc" xsi:nil="true"/>
    <PrimaryImageGen xmlns="4873beb7-5857-4685-be1f-d57550cc96cc">false</PrimaryImageGen>
    <LocNewPublishedVersionLookup xmlns="4873beb7-5857-4685-be1f-d57550cc96cc" xsi:nil="true"/>
    <LegacyData xmlns="4873beb7-5857-4685-be1f-d57550cc96cc" xsi:nil="true"/>
    <LocRecommendedHandoff xmlns="4873beb7-5857-4685-be1f-d57550cc96cc" xsi:nil="true"/>
    <BusinessGroup xmlns="4873beb7-5857-4685-be1f-d57550cc96cc" xsi:nil="true"/>
    <BlockPublish xmlns="4873beb7-5857-4685-be1f-d57550cc96cc">false</BlockPublish>
    <TPFriendlyName xmlns="4873beb7-5857-4685-be1f-d57550cc96cc" xsi:nil="true"/>
    <LocOverallPublishStatusLookup xmlns="4873beb7-5857-4685-be1f-d57550cc96cc" xsi:nil="true"/>
    <NumericId xmlns="4873beb7-5857-4685-be1f-d57550cc96cc" xsi:nil="true"/>
    <APEditor xmlns="4873beb7-5857-4685-be1f-d57550cc96cc">
      <UserInfo>
        <DisplayName/>
        <AccountId xsi:nil="true"/>
        <AccountType/>
      </UserInfo>
    </APEditor>
    <SourceTitle xmlns="4873beb7-5857-4685-be1f-d57550cc96cc" xsi:nil="true"/>
    <OpenTemplate xmlns="4873beb7-5857-4685-be1f-d57550cc96cc">true</OpenTemplate>
    <LocOverallLocStatusLookup xmlns="4873beb7-5857-4685-be1f-d57550cc96cc" xsi:nil="true"/>
    <UALocComments xmlns="4873beb7-5857-4685-be1f-d57550cc96cc" xsi:nil="true"/>
    <ParentAssetId xmlns="4873beb7-5857-4685-be1f-d57550cc96cc" xsi:nil="true"/>
    <IntlLangReviewDate xmlns="4873beb7-5857-4685-be1f-d57550cc96cc" xsi:nil="true"/>
    <FeatureTagsTaxHTField0 xmlns="4873beb7-5857-4685-be1f-d57550cc96cc">
      <Terms xmlns="http://schemas.microsoft.com/office/infopath/2007/PartnerControls"/>
    </FeatureTagsTaxHTField0>
    <PublishStatusLookup xmlns="4873beb7-5857-4685-be1f-d57550cc96cc">
      <Value>1345093</Value>
    </PublishStatusLookup>
    <Providers xmlns="4873beb7-5857-4685-be1f-d57550cc96cc" xsi:nil="true"/>
    <MachineTranslated xmlns="4873beb7-5857-4685-be1f-d57550cc96cc">false</MachineTranslated>
    <OriginalSourceMarket xmlns="4873beb7-5857-4685-be1f-d57550cc96cc" xsi:nil="true"/>
    <APDescription xmlns="4873beb7-5857-4685-be1f-d57550cc96cc">This simple template design works for technology and  businesses, but it's versatile enough to use in other contexts.  It features multiple slide layouts designed for widescreen (16x9 resolution) and includes a sample SmartArt list and chart that are easily editable.</APDescription>
    <ClipArtFilename xmlns="4873beb7-5857-4685-be1f-d57550cc96cc" xsi:nil="true"/>
    <ContentItem xmlns="4873beb7-5857-4685-be1f-d57550cc96cc" xsi:nil="true"/>
    <TPInstallLocation xmlns="4873beb7-5857-4685-be1f-d57550cc96cc" xsi:nil="true"/>
    <PublishTargets xmlns="4873beb7-5857-4685-be1f-d57550cc96cc">OfficeOnlineVNext</PublishTargets>
    <TimesCloned xmlns="4873beb7-5857-4685-be1f-d57550cc96cc" xsi:nil="true"/>
    <AssetStart xmlns="4873beb7-5857-4685-be1f-d57550cc96cc">2011-11-26T00:30:00+00:00</AssetStart>
    <Provider xmlns="4873beb7-5857-4685-be1f-d57550cc96cc" xsi:nil="true"/>
    <AcquiredFrom xmlns="4873beb7-5857-4685-be1f-d57550cc96cc">Internal MS</AcquiredFrom>
    <FriendlyTitle xmlns="4873beb7-5857-4685-be1f-d57550cc96cc" xsi:nil="true"/>
    <LastHandOff xmlns="4873beb7-5857-4685-be1f-d57550cc96cc" xsi:nil="true"/>
    <TPClientViewer xmlns="4873beb7-5857-4685-be1f-d57550cc96cc" xsi:nil="true"/>
    <TemplateStatus xmlns="4873beb7-5857-4685-be1f-d57550cc96cc">Complete</TemplateStatus>
    <Downloads xmlns="4873beb7-5857-4685-be1f-d57550cc96cc">0</Downloads>
    <OOCacheId xmlns="4873beb7-5857-4685-be1f-d57550cc96cc" xsi:nil="true"/>
    <IsDeleted xmlns="4873beb7-5857-4685-be1f-d57550cc96cc">false</IsDeleted>
    <LocPublishedDependentAssetsLookup xmlns="4873beb7-5857-4685-be1f-d57550cc96cc" xsi:nil="true"/>
    <TPExecutable xmlns="4873beb7-5857-4685-be1f-d57550cc96cc" xsi:nil="true"/>
    <EditorialTags xmlns="4873beb7-5857-4685-be1f-d57550cc96cc" xsi:nil="true"/>
    <SubmitterId xmlns="4873beb7-5857-4685-be1f-d57550cc96cc" xsi:nil="true"/>
    <ApprovalLog xmlns="4873beb7-5857-4685-be1f-d57550cc96cc" xsi:nil="true"/>
    <AssetType xmlns="4873beb7-5857-4685-be1f-d57550cc96cc">TP</AssetType>
    <BugNumber xmlns="4873beb7-5857-4685-be1f-d57550cc96cc" xsi:nil="true"/>
    <CSXSubmissionDate xmlns="4873beb7-5857-4685-be1f-d57550cc96cc" xsi:nil="true"/>
    <CSXUpdate xmlns="4873beb7-5857-4685-be1f-d57550cc96cc">false</CSXUpdate>
    <Milestone xmlns="4873beb7-5857-4685-be1f-d57550cc96cc" xsi:nil="true"/>
    <RecommendationsModifier xmlns="4873beb7-5857-4685-be1f-d57550cc96cc" xsi:nil="true"/>
    <OriginAsset xmlns="4873beb7-5857-4685-be1f-d57550cc96cc" xsi:nil="true"/>
    <TPComponent xmlns="4873beb7-5857-4685-be1f-d57550cc96cc" xsi:nil="true"/>
    <AssetId xmlns="4873beb7-5857-4685-be1f-d57550cc96cc">TP102787989</AssetId>
    <IntlLocPriority xmlns="4873beb7-5857-4685-be1f-d57550cc96cc" xsi:nil="true"/>
    <PolicheckWords xmlns="4873beb7-5857-4685-be1f-d57550cc96cc" xsi:nil="true"/>
    <TPLaunchHelpLink xmlns="4873beb7-5857-4685-be1f-d57550cc96cc" xsi:nil="true"/>
    <TPApplication xmlns="4873beb7-5857-4685-be1f-d57550cc96cc" xsi:nil="true"/>
    <CrawlForDependencies xmlns="4873beb7-5857-4685-be1f-d57550cc96cc">false</CrawlForDependencies>
    <HandoffToMSDN xmlns="4873beb7-5857-4685-be1f-d57550cc96cc" xsi:nil="true"/>
    <PlannedPubDate xmlns="4873beb7-5857-4685-be1f-d57550cc96cc" xsi:nil="true"/>
    <IntlLangReviewer xmlns="4873beb7-5857-4685-be1f-d57550cc96cc" xsi:nil="true"/>
    <TrustLevel xmlns="4873beb7-5857-4685-be1f-d57550cc96cc">1 Microsoft Managed Content</TrustLevel>
    <LocLastLocAttemptVersionLookup xmlns="4873beb7-5857-4685-be1f-d57550cc96cc">694266</LocLastLocAttemptVersionLookup>
    <LocProcessedForHandoffsLookup xmlns="4873beb7-5857-4685-be1f-d57550cc96cc" xsi:nil="true"/>
    <IsSearchable xmlns="4873beb7-5857-4685-be1f-d57550cc96cc">true</IsSearchable>
    <TemplateTemplateType xmlns="4873beb7-5857-4685-be1f-d57550cc96cc">PowerPoint Presentation Template</TemplateTemplateType>
    <CampaignTagsTaxHTField0 xmlns="4873beb7-5857-4685-be1f-d57550cc96cc">
      <Terms xmlns="http://schemas.microsoft.com/office/infopath/2007/PartnerControls"/>
    </CampaignTagsTaxHTField0>
    <TPNamespace xmlns="4873beb7-5857-4685-be1f-d57550cc96cc" xsi:nil="true"/>
    <LocOverallPreviewStatusLookup xmlns="4873beb7-5857-4685-be1f-d57550cc96cc" xsi:nil="true"/>
    <TaxCatchAll xmlns="4873beb7-5857-4685-be1f-d57550cc96cc"/>
    <Markets xmlns="4873beb7-5857-4685-be1f-d57550cc96cc"/>
    <UAProjectedTotalWords xmlns="4873beb7-5857-4685-be1f-d57550cc96cc" xsi:nil="true"/>
    <IntlLangReview xmlns="4873beb7-5857-4685-be1f-d57550cc96cc" xsi:nil="true"/>
    <OutputCachingOn xmlns="4873beb7-5857-4685-be1f-d57550cc96cc">false</OutputCachingOn>
    <AverageRating xmlns="4873beb7-5857-4685-be1f-d57550cc96cc" xsi:nil="true"/>
    <APAuthor xmlns="4873beb7-5857-4685-be1f-d57550cc96cc">
      <UserInfo>
        <DisplayName>REDMOND\kristaa</DisplayName>
        <AccountId>136</AccountId>
        <AccountType/>
      </UserInfo>
    </APAuthor>
    <LocManualTestRequired xmlns="4873beb7-5857-4685-be1f-d57550cc96cc">false</LocManualTestRequired>
    <TPCommandLine xmlns="4873beb7-5857-4685-be1f-d57550cc96cc" xsi:nil="true"/>
    <TPAppVersion xmlns="4873beb7-5857-4685-be1f-d57550cc96cc" xsi:nil="true"/>
    <EditorialStatus xmlns="4873beb7-5857-4685-be1f-d57550cc96cc">Complete</EditorialStatus>
    <LastModifiedDateTime xmlns="4873beb7-5857-4685-be1f-d57550cc96cc" xsi:nil="true"/>
    <ScenarioTagsTaxHTField0 xmlns="4873beb7-5857-4685-be1f-d57550cc96cc">
      <Terms xmlns="http://schemas.microsoft.com/office/infopath/2007/PartnerControls"/>
    </ScenarioTagsTaxHTField0>
    <LocProcessedForMarketsLookup xmlns="4873beb7-5857-4685-be1f-d57550cc96cc" xsi:nil="true"/>
    <TPLaunchHelpLinkType xmlns="4873beb7-5857-4685-be1f-d57550cc96cc">Template</TPLaunchHelpLinkType>
    <OriginalRelease xmlns="4873beb7-5857-4685-be1f-d57550cc96cc">15</OriginalRelease>
    <LocalizationTagsTaxHTField0 xmlns="4873beb7-5857-4685-be1f-d57550cc96cc">
      <Terms xmlns="http://schemas.microsoft.com/office/infopath/2007/PartnerControls"/>
    </LocalizationTagsTaxHTField0>
    <UACurrentWords xmlns="4873beb7-5857-4685-be1f-d57550cc96cc" xsi:nil="true"/>
    <ArtSampleDocs xmlns="4873beb7-5857-4685-be1f-d57550cc96cc" xsi:nil="true"/>
    <UALocRecommendation xmlns="4873beb7-5857-4685-be1f-d57550cc96cc">Localize</UALocRecommendation>
    <Manager xmlns="4873beb7-5857-4685-be1f-d57550cc96cc" xsi:nil="true"/>
    <LocOverallHandbackStatusLookup xmlns="4873beb7-5857-4685-be1f-d57550cc96cc" xsi:nil="true"/>
    <ShowIn xmlns="4873beb7-5857-4685-be1f-d57550cc96cc">Show everywhere</ShowIn>
    <UANotes xmlns="4873beb7-5857-4685-be1f-d57550cc96cc" xsi:nil="true"/>
    <InternalTagsTaxHTField0 xmlns="4873beb7-5857-4685-be1f-d57550cc96cc">
      <Terms xmlns="http://schemas.microsoft.com/office/infopath/2007/PartnerControls"/>
    </InternalTagsTaxHTField0>
    <CSXHash xmlns="4873beb7-5857-4685-be1f-d57550cc96cc" xsi:nil="true"/>
    <VoteCount xmlns="4873beb7-5857-4685-be1f-d57550cc96cc" xsi:nil="true"/>
    <AssetExpire xmlns="4873beb7-5857-4685-be1f-d57550cc96cc">2029-05-12T07:00:00+00:00</AssetExpire>
    <DSATActionTaken xmlns="4873beb7-5857-4685-be1f-d57550cc96cc" xsi:nil="true"/>
    <CSXSubmissionMarket xmlns="4873beb7-5857-4685-be1f-d57550cc96cc" xsi:nil="true"/>
    <LocMarketGroupTiers2 xmlns="4873beb7-5857-4685-be1f-d57550cc96cc" xsi:nil="true"/>
  </documentManagement>
</p:properties>
</file>

<file path=customXml/itemProps1.xml><?xml version="1.0" encoding="utf-8"?>
<ds:datastoreItem xmlns:ds="http://schemas.openxmlformats.org/officeDocument/2006/customXml" ds:itemID="{3836F65B-1B07-41EE-A0E8-BC6EF385522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09BF4D4-EF60-4196-BFC3-9462D60797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0C67BEE-D13F-4BD2-98A5-34D8A0977F68}">
  <ds:schemaRefs>
    <ds:schemaRef ds:uri="http://purl.org/dc/terms/"/>
    <ds:schemaRef ds:uri="4873beb7-5857-4685-be1f-d57550cc96cc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Triple circuit lines presentation (widescreen)</Template>
  <TotalTime>61</TotalTime>
  <Words>317</Words>
  <Application>Microsoft Office PowerPoint</Application>
  <PresentationFormat>Custom</PresentationFormat>
  <Paragraphs>38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Tech 16x9</vt:lpstr>
      <vt:lpstr>Terminology &amp; Scope of Deployment</vt:lpstr>
      <vt:lpstr>Terminology used throughout the course</vt:lpstr>
      <vt:lpstr>Terminology used throughout the course</vt:lpstr>
      <vt:lpstr>Scope of Deployment (Infrastructure)</vt:lpstr>
      <vt:lpstr>Scope of Deployment (Costs)</vt:lpstr>
      <vt:lpstr>Next Lecture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Deploying HashiCorp Vault with AWS Secrets Engine</dc:title>
  <dc:creator>Dieter, Troy</dc:creator>
  <cp:lastModifiedBy>Dieter, Troy</cp:lastModifiedBy>
  <cp:revision>16</cp:revision>
  <dcterms:created xsi:type="dcterms:W3CDTF">2019-09-15T19:33:57Z</dcterms:created>
  <dcterms:modified xsi:type="dcterms:W3CDTF">2019-09-15T20:58:23Z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0x0101006EDDDB5EE6D98C44930B742096920B300400F5B6D36B3EF94B4E9A635CDF2A18F5B8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CampaignTags">
    <vt:lpwstr/>
  </property>
  <property fmtid="{D5CDD505-2E9C-101B-9397-08002B2CF9AE}" pid="7" name="ScenarioTags">
    <vt:lpwstr/>
  </property>
</Properties>
</file>