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7" r:id="rId5"/>
    <p:sldId id="268" r:id="rId6"/>
    <p:sldId id="274" r:id="rId7"/>
    <p:sldId id="283" r:id="rId8"/>
    <p:sldId id="280" r:id="rId9"/>
    <p:sldId id="276" r:id="rId10"/>
    <p:sldId id="278" r:id="rId11"/>
    <p:sldId id="277" r:id="rId12"/>
    <p:sldId id="275" r:id="rId13"/>
    <p:sldId id="282" r:id="rId14"/>
    <p:sldId id="279" r:id="rId15"/>
    <p:sldId id="281" r:id="rId16"/>
    <p:sldId id="284" r:id="rId17"/>
    <p:sldId id="273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>
      <p:cViewPr varScale="1">
        <p:scale>
          <a:sx n="164" d="100"/>
          <a:sy n="164" d="100"/>
        </p:scale>
        <p:origin x="2430" y="13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9/22/2019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9/22/2019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1612-299E-42FB-AE98-59340002FBA5}" type="datetime1">
              <a:rPr lang="en-US" smtClean="0"/>
              <a:t>9/22/2019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0495-0A82-4999-83AF-FC1C3ECBE872}" type="datetime1">
              <a:rPr lang="en-US" smtClean="0"/>
              <a:t>9/22/2019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6373-30F8-480D-8F65-B5A368A6ADD2}" type="datetime1">
              <a:rPr lang="en-US" smtClean="0"/>
              <a:t>9/22/2019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1BC7-237D-4F64-9151-E24A79B4992D}" type="datetime1">
              <a:rPr lang="en-US" smtClean="0"/>
              <a:t>9/22/2019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1B87-D3AD-4346-84B6-CE3937F0D4AC}" type="datetime1">
              <a:rPr lang="en-US" smtClean="0"/>
              <a:t>9/22/2019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AFF5-180D-47C2-AF69-5DCD43705951}" type="datetime1">
              <a:rPr lang="en-US" smtClean="0"/>
              <a:t>9/22/2019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07DC-2F76-4820-AB4B-C6CF295646FC}" type="datetime1">
              <a:rPr lang="en-US" smtClean="0"/>
              <a:t>9/22/2019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42E5-C6B0-4995-B052-14A0B461B6B1}" type="datetime1">
              <a:rPr lang="en-US" smtClean="0"/>
              <a:t>9/22/2019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2CF7-A947-4634-AE55-D44D3CEA30B7}" type="datetime1">
              <a:rPr lang="en-US" smtClean="0"/>
              <a:t>9/22/2019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CB6E-B2BF-4546-A13C-3B8527B4F603}" type="datetime1">
              <a:rPr lang="en-US" smtClean="0"/>
              <a:t>9/22/2019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966D-3658-41AA-9325-7DB42E551FF5}" type="datetime1">
              <a:rPr lang="en-US" smtClean="0"/>
              <a:t>9/22/2019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7EA22-77BD-44F6-8DAC-F67AF50D8151}" type="datetime1">
              <a:rPr lang="en-US" smtClean="0"/>
              <a:t>9/22/2019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  <p:hf sldNum="0" hdr="0" dt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Set up the environment (AWS)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Lecture 3</a:t>
            </a:r>
            <a:endParaRPr lang="en-US" sz="1400" dirty="0"/>
          </a:p>
        </p:txBody>
      </p:sp>
      <p:pic>
        <p:nvPicPr>
          <p:cNvPr id="3" name="Documentary - AShamaluevMusic">
            <a:hlinkClick r:id="" action="ppaction://media"/>
            <a:extLst>
              <a:ext uri="{FF2B5EF4-FFF2-40B4-BE49-F238E27FC236}">
                <a16:creationId xmlns:a16="http://schemas.microsoft.com/office/drawing/2014/main" id="{73FDA09A-B42A-4C5A-BDA5-FB0651330A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9613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76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Step-by-Step: EC2 Auto Scaling Group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835086" lvl="1" indent="-457200">
              <a:buFont typeface="+mj-lt"/>
              <a:buAutoNum type="arabicPeriod"/>
            </a:pPr>
            <a:r>
              <a:rPr lang="en-US" dirty="0"/>
              <a:t>Browse to EC2&gt;Auto Scaling&gt;Auto Scaling Groups&gt;Create Auto Scaling Group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Name it </a:t>
            </a:r>
            <a:r>
              <a:rPr lang="en-US" dirty="0" err="1"/>
              <a:t>vc-asg</a:t>
            </a:r>
            <a:r>
              <a:rPr lang="en-US" dirty="0"/>
              <a:t> or similar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Set the target tracking for auto scaling to what is pictured on the right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Set the desired capacity to 2, min 1, max 3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Set health check to ELB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Set the target group accordingly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Set the subnets to the private subnets previously created</a:t>
            </a:r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A69AA6F-EB4B-4A8D-983E-0DDD21B349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0813" y="1706880"/>
            <a:ext cx="5078412" cy="206346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774F5-18EF-4577-8F7B-C4F59D9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F8936B-D87E-4716-B0CE-7D596BF38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14" y="3978623"/>
            <a:ext cx="5078412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Step-by-Step: DynamoDB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35086" lvl="1" indent="-457200">
              <a:buFont typeface="+mj-lt"/>
              <a:buAutoNum type="arabicPeriod"/>
            </a:pPr>
            <a:r>
              <a:rPr lang="en-US" dirty="0"/>
              <a:t>Browse to DynamoDB&gt;Create Table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Name the table name similar to what is pictured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Set </a:t>
            </a:r>
            <a:r>
              <a:rPr lang="en-US" i="1" dirty="0"/>
              <a:t>Primary Partition Key to PATH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i="1" dirty="0"/>
              <a:t>Set Primary Sort Key </a:t>
            </a:r>
            <a:r>
              <a:rPr lang="en-US" dirty="0"/>
              <a:t>to KEY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Create the DynamoDB table</a:t>
            </a:r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A47B2FB-17BD-458C-B7EF-9882B6CA62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0813" y="2657773"/>
            <a:ext cx="5078412" cy="256321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774F5-18EF-4577-8F7B-C4F59D9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Step-by-Step: IAM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35086" lvl="1" indent="-457200">
              <a:buFont typeface="+mj-lt"/>
              <a:buAutoNum type="arabicPeriod"/>
            </a:pPr>
            <a:r>
              <a:rPr lang="en-US" dirty="0"/>
              <a:t>Create an IAM role named vault-role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Attach policies to allow for DynamoDB full access (restrict ARN to the DynamoDB table you created earlier)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Full access to S3 (restrict ARN to the S3 bucket you created earlier)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Full access to IAM (for AWS secrets engine access key generation)</a:t>
            </a:r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774F5-18EF-4577-8F7B-C4F59D9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Final Steps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35086" lvl="1" indent="-457200">
              <a:buFont typeface="+mj-lt"/>
              <a:buAutoNum type="arabicPeriod"/>
            </a:pPr>
            <a:r>
              <a:rPr lang="en-US" dirty="0"/>
              <a:t>We’ll take another break to allow for any resource creation (for example, DynamoDB)</a:t>
            </a:r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774F5-18EF-4577-8F7B-C4F59D9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  <p:pic>
        <p:nvPicPr>
          <p:cNvPr id="1026" name="Picture 2" descr="Image result for nyan cat">
            <a:extLst>
              <a:ext uri="{FF2B5EF4-FFF2-40B4-BE49-F238E27FC236}">
                <a16:creationId xmlns:a16="http://schemas.microsoft.com/office/drawing/2014/main" id="{444A0D6F-5E2E-4A5A-9259-ED36932AD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2" y="1712219"/>
            <a:ext cx="414337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16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300000"/>
    </mc:Choice>
    <mc:Fallback xmlns="">
      <p:transition spd="slow" advClick="0" advTm="30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up </a:t>
            </a:r>
            <a:r>
              <a:rPr lang="en-US" dirty="0" err="1"/>
              <a:t>HashiCorp</a:t>
            </a:r>
            <a:r>
              <a:rPr lang="en-US" dirty="0"/>
              <a:t> Vault in AWS</a:t>
            </a:r>
          </a:p>
          <a:p>
            <a:r>
              <a:rPr lang="en-US" dirty="0"/>
              <a:t>Deploy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6E377-A67C-42F3-8130-CEAE7375A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7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Set up the environment (AWS)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Prerequisites </a:t>
            </a:r>
          </a:p>
          <a:p>
            <a:pPr lvl="1"/>
            <a:r>
              <a:rPr lang="en-US" dirty="0"/>
              <a:t>AWS Account, or sub-account in good standing</a:t>
            </a:r>
          </a:p>
          <a:p>
            <a:pPr lvl="1"/>
            <a:r>
              <a:rPr lang="en-US" dirty="0"/>
              <a:t>IAM access to create new IAM users, groups and roles</a:t>
            </a:r>
          </a:p>
          <a:p>
            <a:pPr lvl="1"/>
            <a:r>
              <a:rPr lang="en-US" dirty="0"/>
              <a:t>Unrestricted EC2 access to create EC2 instances, launch configurations, load balancers and auto scaling groups</a:t>
            </a:r>
          </a:p>
          <a:p>
            <a:pPr lvl="1"/>
            <a:r>
              <a:rPr lang="en-US" dirty="0"/>
              <a:t>Access to create a new DynamoDB table and configuration ability</a:t>
            </a:r>
          </a:p>
          <a:p>
            <a:pPr lvl="1"/>
            <a:r>
              <a:rPr lang="en-US" dirty="0"/>
              <a:t>Access to create new S3 buckets</a:t>
            </a:r>
          </a:p>
          <a:p>
            <a:pPr lvl="1"/>
            <a:r>
              <a:rPr lang="en-US" dirty="0"/>
              <a:t>Access to create a new record set in a Route53 forward zone</a:t>
            </a:r>
          </a:p>
          <a:p>
            <a:pPr lvl="1"/>
            <a:r>
              <a:rPr lang="en-US" dirty="0"/>
              <a:t>CloudFormation stack creation abilities</a:t>
            </a:r>
          </a:p>
          <a:p>
            <a:pPr lvl="1"/>
            <a:r>
              <a:rPr lang="en-US" dirty="0"/>
              <a:t>A VPC with a public and private zone (see </a:t>
            </a:r>
            <a:r>
              <a:rPr lang="en-US" i="1" dirty="0" err="1"/>
              <a:t>Cloudformation</a:t>
            </a:r>
            <a:r>
              <a:rPr lang="en-US" i="1" dirty="0"/>
              <a:t>: VPC in 2AZ</a:t>
            </a:r>
            <a:r>
              <a:rPr lang="en-US" dirty="0"/>
              <a:t> in additional resources)</a:t>
            </a:r>
          </a:p>
          <a:p>
            <a:pPr lvl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774F5-18EF-4577-8F7B-C4F59D9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Step-by-Step: VPC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35086" lvl="1" indent="-457200">
              <a:buFont typeface="+mj-lt"/>
              <a:buAutoNum type="arabicPeriod"/>
            </a:pPr>
            <a:r>
              <a:rPr lang="en-US" dirty="0"/>
              <a:t>Use the </a:t>
            </a:r>
            <a:r>
              <a:rPr lang="en-US" i="1" dirty="0" err="1"/>
              <a:t>Cloudformation</a:t>
            </a:r>
            <a:r>
              <a:rPr lang="en-US" i="1" dirty="0"/>
              <a:t>: VPC in 2AZ </a:t>
            </a:r>
            <a:r>
              <a:rPr lang="en-US" dirty="0"/>
              <a:t>external resource to deploy using AWS CloudFormation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Set the </a:t>
            </a:r>
            <a:r>
              <a:rPr lang="en-US" i="1" dirty="0" err="1"/>
              <a:t>ClassB</a:t>
            </a:r>
            <a:r>
              <a:rPr lang="en-US" i="1" dirty="0"/>
              <a:t> </a:t>
            </a:r>
            <a:r>
              <a:rPr lang="en-US" dirty="0"/>
              <a:t>key value to whichever you prefer. In our example, it’s set to 10.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You will see the VPC stack deploy with two availability zones.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Take note of the VPC-id, it will be used throughout.</a:t>
            </a:r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91A59B-5C29-4B13-9D26-F9D3399282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0813" y="2870771"/>
            <a:ext cx="5078412" cy="21372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774F5-18EF-4577-8F7B-C4F59D9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Step-by-Step: VPC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35086" lvl="1" indent="-457200">
              <a:buFont typeface="+mj-lt"/>
              <a:buAutoNum type="arabicPeriod"/>
            </a:pPr>
            <a:r>
              <a:rPr lang="en-US" dirty="0"/>
              <a:t>Now we will wait while the VPC CloudFormation stack is deployed. Feel free to skip past this part if you’ve created your VPC already.</a:t>
            </a:r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774F5-18EF-4577-8F7B-C4F59D9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  <p:pic>
        <p:nvPicPr>
          <p:cNvPr id="1026" name="Picture 2" descr="Image result for nyan cat">
            <a:extLst>
              <a:ext uri="{FF2B5EF4-FFF2-40B4-BE49-F238E27FC236}">
                <a16:creationId xmlns:a16="http://schemas.microsoft.com/office/drawing/2014/main" id="{444A0D6F-5E2E-4A5A-9259-ED36932AD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2" y="1712219"/>
            <a:ext cx="414337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9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300000"/>
    </mc:Choice>
    <mc:Fallback xmlns="">
      <p:transition spd="slow" advClick="0" advTm="30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Step-by-Step: Route53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9980929" cy="4465320"/>
          </a:xfrm>
        </p:spPr>
        <p:txBody>
          <a:bodyPr>
            <a:normAutofit/>
          </a:bodyPr>
          <a:lstStyle/>
          <a:p>
            <a:pPr marL="835086" lvl="1" indent="-457200">
              <a:buFont typeface="+mj-lt"/>
              <a:buAutoNum type="arabicPeriod"/>
            </a:pPr>
            <a:r>
              <a:rPr lang="en-US" dirty="0"/>
              <a:t>Create your Route53 forward DNS zone if not already completed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Set your domain provider’s nameservers to AWS nameservers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Wait (up to 24hours) to propagate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Once globally resolving, follow the next steps</a:t>
            </a:r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774F5-18EF-4577-8F7B-C4F59D9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Step-by-Step: S3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35086" lvl="1" indent="-457200">
              <a:buFont typeface="+mj-lt"/>
              <a:buAutoNum type="arabicPeriod"/>
            </a:pPr>
            <a:r>
              <a:rPr lang="en-US" dirty="0"/>
              <a:t>Browse to S3&gt;Create Bucket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Name it </a:t>
            </a:r>
            <a:r>
              <a:rPr lang="en-US" dirty="0" err="1"/>
              <a:t>hcvault</a:t>
            </a:r>
            <a:r>
              <a:rPr lang="en-US" dirty="0"/>
              <a:t>-config and append a unique identifier to the end. All S3 buckets must have a unique name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Follow the steps to create a private bucket 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Settings should be similar to what is pictured on the right</a:t>
            </a:r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774F5-18EF-4577-8F7B-C4F59D9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B57F57-890A-4FFC-8C20-31A08C5293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89765" y="1706563"/>
            <a:ext cx="3500508" cy="446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2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Step-by-Step: Amazon Certificate Manager (ACM)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9980929" cy="4465320"/>
          </a:xfrm>
        </p:spPr>
        <p:txBody>
          <a:bodyPr>
            <a:normAutofit/>
          </a:bodyPr>
          <a:lstStyle/>
          <a:p>
            <a:pPr marL="835086" lvl="1" indent="-457200">
              <a:buFont typeface="+mj-lt"/>
              <a:buAutoNum type="arabicPeriod"/>
            </a:pPr>
            <a:r>
              <a:rPr lang="en-US" dirty="0"/>
              <a:t>Ensure you have your Route53 forward zone created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Generate a certificate request (public) for </a:t>
            </a:r>
            <a:r>
              <a:rPr lang="en-US" dirty="0" err="1"/>
              <a:t>vault.yourforwardzone.tld</a:t>
            </a:r>
            <a:r>
              <a:rPr lang="en-US" dirty="0"/>
              <a:t> or use a wildcard such as *.</a:t>
            </a:r>
            <a:r>
              <a:rPr lang="en-US" dirty="0" err="1"/>
              <a:t>yourforwardzone.tld</a:t>
            </a:r>
            <a:endParaRPr lang="en-US" dirty="0"/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Add the DNS CNAME verification option to automatically verify using Route53</a:t>
            </a:r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774F5-18EF-4577-8F7B-C4F59D9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6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Step-by-Step: EC2 Application Load Balancer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835086" lvl="1" indent="-457200">
              <a:buFont typeface="+mj-lt"/>
              <a:buAutoNum type="arabicPeriod"/>
            </a:pPr>
            <a:r>
              <a:rPr lang="en-US" dirty="0"/>
              <a:t>Create a new Application Load Balancer spanning your two public availability zones in your new VPC created previously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Select Internet Facing, two HTTPS listeners over </a:t>
            </a:r>
            <a:r>
              <a:rPr lang="en-US" dirty="0" err="1"/>
              <a:t>tcp</a:t>
            </a:r>
            <a:r>
              <a:rPr lang="en-US" dirty="0"/>
              <a:t>/443 &amp; </a:t>
            </a:r>
            <a:r>
              <a:rPr lang="en-US" dirty="0" err="1"/>
              <a:t>tcp</a:t>
            </a:r>
            <a:r>
              <a:rPr lang="en-US" dirty="0"/>
              <a:t>/8200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Bind the certificate you generated from ACM in the previous step to the listeners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Create a new security group that allows </a:t>
            </a:r>
            <a:r>
              <a:rPr lang="en-US" dirty="0" err="1"/>
              <a:t>tcp</a:t>
            </a:r>
            <a:r>
              <a:rPr lang="en-US" dirty="0"/>
              <a:t>/443 from 0.0.0.0/0 ingress named vault-sg-</a:t>
            </a:r>
            <a:r>
              <a:rPr lang="en-US" dirty="0" err="1"/>
              <a:t>elb</a:t>
            </a:r>
            <a:endParaRPr lang="en-US" dirty="0"/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Create a new target group, HTTP protocol over port </a:t>
            </a:r>
            <a:r>
              <a:rPr lang="en-US" dirty="0" err="1"/>
              <a:t>tcp</a:t>
            </a:r>
            <a:r>
              <a:rPr lang="en-US" dirty="0"/>
              <a:t>/8200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Set the health check to what is pictured on the right</a:t>
            </a:r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774F5-18EF-4577-8F7B-C4F59D9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10ADFD-970D-4ED9-8301-5E4EEFC60E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0813" y="2235159"/>
            <a:ext cx="5078412" cy="340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4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Step-by-Step: EC2 Launch Configuration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835086" lvl="1" indent="-457200">
              <a:buFont typeface="+mj-lt"/>
              <a:buAutoNum type="arabicPeriod"/>
            </a:pPr>
            <a:r>
              <a:rPr lang="en-US" dirty="0"/>
              <a:t>Browse to EC2&gt;Auto Scaling&gt;Launch Configurations&gt;Create launch configuration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Retrieve </a:t>
            </a:r>
            <a:r>
              <a:rPr lang="en-US" i="1" dirty="0"/>
              <a:t>aws_ec2_user_data.txt</a:t>
            </a:r>
            <a:r>
              <a:rPr lang="en-US" dirty="0"/>
              <a:t> from external resources in the lecture. Use this for the </a:t>
            </a:r>
            <a:r>
              <a:rPr lang="en-US" b="1" dirty="0" err="1"/>
              <a:t>UserData</a:t>
            </a:r>
            <a:r>
              <a:rPr lang="en-US" dirty="0"/>
              <a:t> section.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Create a new </a:t>
            </a:r>
            <a:r>
              <a:rPr lang="en-US" dirty="0" err="1"/>
              <a:t>KeyPair</a:t>
            </a:r>
            <a:r>
              <a:rPr lang="en-US" dirty="0"/>
              <a:t>, store is safely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Use T3.Micro for instance type, Amazon Machine Linux 2 (ami-00c03f7f7f2ec15c3)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Select Spot Instance if desired, set prices accordingly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Select ‘Assign a public IP address to every instance.’ 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Select the IAM role we created previously (vault-role)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Select the security group that will allow only </a:t>
            </a:r>
            <a:r>
              <a:rPr lang="en-US" dirty="0" err="1"/>
              <a:t>tcp</a:t>
            </a:r>
            <a:r>
              <a:rPr lang="en-US" dirty="0"/>
              <a:t>/8200 traffic from the elastic load balancer (vault-sg-</a:t>
            </a:r>
            <a:r>
              <a:rPr lang="en-US" dirty="0" err="1"/>
              <a:t>elb</a:t>
            </a:r>
            <a:r>
              <a:rPr lang="en-US" dirty="0"/>
              <a:t>)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It should resemble what is pictured to the 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774F5-18EF-4577-8F7B-C4F59D9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2DF960-819D-4DF7-B0FC-A5D6613BFC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5928" y="4096995"/>
            <a:ext cx="5638284" cy="1223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DB9164-D0E2-47D4-B7C4-DC913F16B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928" y="1801493"/>
            <a:ext cx="2818884" cy="2114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E636AC-7648-4DB3-95FC-DF0AFA85A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412" y="1801492"/>
            <a:ext cx="2590800" cy="21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0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C67BEE-D13F-4BD2-98A5-34D8A0977F68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130</TotalTime>
  <Words>862</Words>
  <Application>Microsoft Office PowerPoint</Application>
  <PresentationFormat>Custom</PresentationFormat>
  <Paragraphs>90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Tech 16x9</vt:lpstr>
      <vt:lpstr>Set up the environment (AWS)</vt:lpstr>
      <vt:lpstr>Set up the environment (AWS)</vt:lpstr>
      <vt:lpstr>Step-by-Step: VPC</vt:lpstr>
      <vt:lpstr>Step-by-Step: VPC</vt:lpstr>
      <vt:lpstr>Step-by-Step: Route53</vt:lpstr>
      <vt:lpstr>Step-by-Step: S3</vt:lpstr>
      <vt:lpstr>Step-by-Step: Amazon Certificate Manager (ACM)</vt:lpstr>
      <vt:lpstr>Step-by-Step: EC2 Application Load Balancer</vt:lpstr>
      <vt:lpstr>Step-by-Step: EC2 Launch Configuration</vt:lpstr>
      <vt:lpstr>Step-by-Step: EC2 Auto Scaling Group</vt:lpstr>
      <vt:lpstr>Step-by-Step: DynamoDB</vt:lpstr>
      <vt:lpstr>Step-by-Step: IAM</vt:lpstr>
      <vt:lpstr>Final Steps</vt:lpstr>
      <vt:lpstr>Next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Deploying HashiCorp Vault with AWS Secrets Engine</dc:title>
  <dc:creator>Dieter, Troy</dc:creator>
  <cp:lastModifiedBy>Dieter, Troy</cp:lastModifiedBy>
  <cp:revision>35</cp:revision>
  <dcterms:created xsi:type="dcterms:W3CDTF">2019-09-15T19:33:57Z</dcterms:created>
  <dcterms:modified xsi:type="dcterms:W3CDTF">2019-09-22T21:58:44Z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