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7" r:id="rId5"/>
    <p:sldId id="268" r:id="rId6"/>
    <p:sldId id="274" r:id="rId7"/>
    <p:sldId id="275" r:id="rId8"/>
    <p:sldId id="276" r:id="rId9"/>
    <p:sldId id="277" r:id="rId10"/>
    <p:sldId id="278" r:id="rId11"/>
    <p:sldId id="273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>
      <p:cViewPr varScale="1">
        <p:scale>
          <a:sx n="164" d="100"/>
          <a:sy n="164" d="100"/>
        </p:scale>
        <p:origin x="2430" y="13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1C507-AFC4-48E3-BB36-AE4155BF98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3A32B09-0912-40C2-B482-6F4B8DDC4441}">
      <dgm:prSet phldrT="[Text]"/>
      <dgm:spPr/>
      <dgm:t>
        <a:bodyPr/>
        <a:lstStyle/>
        <a:p>
          <a:r>
            <a:rPr lang="en-US" dirty="0"/>
            <a:t>Auto scaling group increases desired capacity</a:t>
          </a:r>
        </a:p>
      </dgm:t>
    </dgm:pt>
    <dgm:pt modelId="{F5687ADF-557B-4DB6-8D83-8D4D7A3E2A21}" type="parTrans" cxnId="{9F755EB8-9425-4A59-8C7C-5617EE3FC33D}">
      <dgm:prSet/>
      <dgm:spPr/>
      <dgm:t>
        <a:bodyPr/>
        <a:lstStyle/>
        <a:p>
          <a:endParaRPr lang="en-US"/>
        </a:p>
      </dgm:t>
    </dgm:pt>
    <dgm:pt modelId="{3826E8C9-161B-444F-A44D-362C86602A7C}" type="sibTrans" cxnId="{9F755EB8-9425-4A59-8C7C-5617EE3FC33D}">
      <dgm:prSet/>
      <dgm:spPr/>
      <dgm:t>
        <a:bodyPr/>
        <a:lstStyle/>
        <a:p>
          <a:endParaRPr lang="en-US"/>
        </a:p>
      </dgm:t>
    </dgm:pt>
    <dgm:pt modelId="{6030B98A-545F-4AC4-8FB5-824C55A5AE32}">
      <dgm:prSet phldrT="[Text]"/>
      <dgm:spPr/>
      <dgm:t>
        <a:bodyPr/>
        <a:lstStyle/>
        <a:p>
          <a:r>
            <a:rPr lang="en-US" dirty="0"/>
            <a:t>Launches launch configuration</a:t>
          </a:r>
        </a:p>
      </dgm:t>
    </dgm:pt>
    <dgm:pt modelId="{C70E6B0B-109E-43F2-B121-FEE74E686A92}" type="parTrans" cxnId="{5F602A85-C1B4-4985-901C-D4AC967E2B9C}">
      <dgm:prSet/>
      <dgm:spPr/>
      <dgm:t>
        <a:bodyPr/>
        <a:lstStyle/>
        <a:p>
          <a:endParaRPr lang="en-US"/>
        </a:p>
      </dgm:t>
    </dgm:pt>
    <dgm:pt modelId="{B249443F-AC40-46BA-9B1A-7DD45795EA46}" type="sibTrans" cxnId="{5F602A85-C1B4-4985-901C-D4AC967E2B9C}">
      <dgm:prSet/>
      <dgm:spPr/>
      <dgm:t>
        <a:bodyPr/>
        <a:lstStyle/>
        <a:p>
          <a:endParaRPr lang="en-US"/>
        </a:p>
      </dgm:t>
    </dgm:pt>
    <dgm:pt modelId="{993E6786-F6C3-4C82-996B-9A2DB8ABBD8A}">
      <dgm:prSet phldrT="[Text]"/>
      <dgm:spPr/>
      <dgm:t>
        <a:bodyPr/>
        <a:lstStyle/>
        <a:p>
          <a:r>
            <a:rPr lang="en-US" dirty="0"/>
            <a:t>User data uses vault-unseal.sh to retrieve </a:t>
          </a:r>
          <a:r>
            <a:rPr lang="en-US" dirty="0" err="1"/>
            <a:t>payload.json</a:t>
          </a:r>
          <a:endParaRPr lang="en-US" dirty="0"/>
        </a:p>
      </dgm:t>
    </dgm:pt>
    <dgm:pt modelId="{459CB3EF-3614-4E0B-93A4-186067F127F2}" type="parTrans" cxnId="{53553F61-1658-4A3F-A0CC-BD4E190B8008}">
      <dgm:prSet/>
      <dgm:spPr/>
      <dgm:t>
        <a:bodyPr/>
        <a:lstStyle/>
        <a:p>
          <a:endParaRPr lang="en-US"/>
        </a:p>
      </dgm:t>
    </dgm:pt>
    <dgm:pt modelId="{A1017AC9-5AE7-48F5-BDD4-B51CED1D7397}" type="sibTrans" cxnId="{53553F61-1658-4A3F-A0CC-BD4E190B8008}">
      <dgm:prSet/>
      <dgm:spPr/>
      <dgm:t>
        <a:bodyPr/>
        <a:lstStyle/>
        <a:p>
          <a:endParaRPr lang="en-US"/>
        </a:p>
      </dgm:t>
    </dgm:pt>
    <dgm:pt modelId="{7AF7400A-79CC-46AF-8FF7-83DE5EAC918E}">
      <dgm:prSet phldrT="[Text]"/>
      <dgm:spPr/>
      <dgm:t>
        <a:bodyPr/>
        <a:lstStyle/>
        <a:p>
          <a:r>
            <a:rPr lang="en-US" dirty="0"/>
            <a:t>Vault automatically unseals and marks HTTP Header 200 for ELB</a:t>
          </a:r>
        </a:p>
      </dgm:t>
    </dgm:pt>
    <dgm:pt modelId="{CB235473-962D-483F-BCEC-00A37ECE0733}" type="parTrans" cxnId="{2AA2046E-244B-4883-9960-45AA6B7FDC7D}">
      <dgm:prSet/>
      <dgm:spPr/>
      <dgm:t>
        <a:bodyPr/>
        <a:lstStyle/>
        <a:p>
          <a:endParaRPr lang="en-US"/>
        </a:p>
      </dgm:t>
    </dgm:pt>
    <dgm:pt modelId="{280E8AD7-CE22-430B-A0AD-13A5CC76464A}" type="sibTrans" cxnId="{2AA2046E-244B-4883-9960-45AA6B7FDC7D}">
      <dgm:prSet/>
      <dgm:spPr/>
      <dgm:t>
        <a:bodyPr/>
        <a:lstStyle/>
        <a:p>
          <a:endParaRPr lang="en-US"/>
        </a:p>
      </dgm:t>
    </dgm:pt>
    <dgm:pt modelId="{5CCAE590-F687-4959-8C77-9311F3707133}">
      <dgm:prSet phldrT="[Text]"/>
      <dgm:spPr/>
      <dgm:t>
        <a:bodyPr/>
        <a:lstStyle/>
        <a:p>
          <a:r>
            <a:rPr lang="en-US" dirty="0"/>
            <a:t>Users can login to Vault</a:t>
          </a:r>
        </a:p>
      </dgm:t>
    </dgm:pt>
    <dgm:pt modelId="{66F94B3D-F283-4C40-951D-EF95DD089786}" type="parTrans" cxnId="{A5160E4E-BA0D-43BB-B387-3E645C0D98C4}">
      <dgm:prSet/>
      <dgm:spPr/>
      <dgm:t>
        <a:bodyPr/>
        <a:lstStyle/>
        <a:p>
          <a:endParaRPr lang="en-US"/>
        </a:p>
      </dgm:t>
    </dgm:pt>
    <dgm:pt modelId="{5B918F5F-2495-4294-BC7D-AFEC7BBEC2BA}" type="sibTrans" cxnId="{A5160E4E-BA0D-43BB-B387-3E645C0D98C4}">
      <dgm:prSet/>
      <dgm:spPr/>
      <dgm:t>
        <a:bodyPr/>
        <a:lstStyle/>
        <a:p>
          <a:endParaRPr lang="en-US"/>
        </a:p>
      </dgm:t>
    </dgm:pt>
    <dgm:pt modelId="{32F7E2AA-AD56-4A0B-834B-C221980CD2B7}" type="pres">
      <dgm:prSet presAssocID="{47A1C507-AFC4-48E3-BB36-AE4155BF98E7}" presName="CompostProcess" presStyleCnt="0">
        <dgm:presLayoutVars>
          <dgm:dir/>
          <dgm:resizeHandles val="exact"/>
        </dgm:presLayoutVars>
      </dgm:prSet>
      <dgm:spPr/>
    </dgm:pt>
    <dgm:pt modelId="{0CBB78B6-5107-4DE7-99EB-89D1CE114FBE}" type="pres">
      <dgm:prSet presAssocID="{47A1C507-AFC4-48E3-BB36-AE4155BF98E7}" presName="arrow" presStyleLbl="bgShp" presStyleIdx="0" presStyleCnt="1"/>
      <dgm:spPr/>
    </dgm:pt>
    <dgm:pt modelId="{344EB8C9-66E7-4AE9-8A12-787A8ED33F29}" type="pres">
      <dgm:prSet presAssocID="{47A1C507-AFC4-48E3-BB36-AE4155BF98E7}" presName="linearProcess" presStyleCnt="0"/>
      <dgm:spPr/>
    </dgm:pt>
    <dgm:pt modelId="{2CDC9F04-6168-4EC7-B0ED-D9D799DCFC2C}" type="pres">
      <dgm:prSet presAssocID="{B3A32B09-0912-40C2-B482-6F4B8DDC4441}" presName="textNode" presStyleLbl="node1" presStyleIdx="0" presStyleCnt="5">
        <dgm:presLayoutVars>
          <dgm:bulletEnabled val="1"/>
        </dgm:presLayoutVars>
      </dgm:prSet>
      <dgm:spPr/>
    </dgm:pt>
    <dgm:pt modelId="{3E521992-67E6-429E-A9E1-4EAC2727C3A2}" type="pres">
      <dgm:prSet presAssocID="{3826E8C9-161B-444F-A44D-362C86602A7C}" presName="sibTrans" presStyleCnt="0"/>
      <dgm:spPr/>
    </dgm:pt>
    <dgm:pt modelId="{21D745EC-23EA-497A-B352-29EB16355A48}" type="pres">
      <dgm:prSet presAssocID="{6030B98A-545F-4AC4-8FB5-824C55A5AE32}" presName="textNode" presStyleLbl="node1" presStyleIdx="1" presStyleCnt="5">
        <dgm:presLayoutVars>
          <dgm:bulletEnabled val="1"/>
        </dgm:presLayoutVars>
      </dgm:prSet>
      <dgm:spPr/>
    </dgm:pt>
    <dgm:pt modelId="{4ECEC6B3-19B9-4E2E-8EC1-65AD7E969204}" type="pres">
      <dgm:prSet presAssocID="{B249443F-AC40-46BA-9B1A-7DD45795EA46}" presName="sibTrans" presStyleCnt="0"/>
      <dgm:spPr/>
    </dgm:pt>
    <dgm:pt modelId="{F18A7DD4-626D-49B3-9EC3-A4E8DF1AE5B2}" type="pres">
      <dgm:prSet presAssocID="{993E6786-F6C3-4C82-996B-9A2DB8ABBD8A}" presName="textNode" presStyleLbl="node1" presStyleIdx="2" presStyleCnt="5">
        <dgm:presLayoutVars>
          <dgm:bulletEnabled val="1"/>
        </dgm:presLayoutVars>
      </dgm:prSet>
      <dgm:spPr/>
    </dgm:pt>
    <dgm:pt modelId="{0982BCE1-E708-4C83-A7CD-1A534D1695E0}" type="pres">
      <dgm:prSet presAssocID="{A1017AC9-5AE7-48F5-BDD4-B51CED1D7397}" presName="sibTrans" presStyleCnt="0"/>
      <dgm:spPr/>
    </dgm:pt>
    <dgm:pt modelId="{1B5E0291-BA06-4025-8488-3862D655C6FD}" type="pres">
      <dgm:prSet presAssocID="{7AF7400A-79CC-46AF-8FF7-83DE5EAC918E}" presName="textNode" presStyleLbl="node1" presStyleIdx="3" presStyleCnt="5">
        <dgm:presLayoutVars>
          <dgm:bulletEnabled val="1"/>
        </dgm:presLayoutVars>
      </dgm:prSet>
      <dgm:spPr/>
    </dgm:pt>
    <dgm:pt modelId="{FF28A37D-CE46-45B9-B4CD-34CC6C0BA248}" type="pres">
      <dgm:prSet presAssocID="{280E8AD7-CE22-430B-A0AD-13A5CC76464A}" presName="sibTrans" presStyleCnt="0"/>
      <dgm:spPr/>
    </dgm:pt>
    <dgm:pt modelId="{A9D19AC0-DE6A-4903-BC16-8FDDA62DB8F3}" type="pres">
      <dgm:prSet presAssocID="{5CCAE590-F687-4959-8C77-9311F370713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B2714707-0F34-4A50-8859-EC3AB7FF93D1}" type="presOf" srcId="{6030B98A-545F-4AC4-8FB5-824C55A5AE32}" destId="{21D745EC-23EA-497A-B352-29EB16355A48}" srcOrd="0" destOrd="0" presId="urn:microsoft.com/office/officeart/2005/8/layout/hProcess9"/>
    <dgm:cxn modelId="{E125830E-D2E8-4F5C-994A-4809B0E42E00}" type="presOf" srcId="{5CCAE590-F687-4959-8C77-9311F3707133}" destId="{A9D19AC0-DE6A-4903-BC16-8FDDA62DB8F3}" srcOrd="0" destOrd="0" presId="urn:microsoft.com/office/officeart/2005/8/layout/hProcess9"/>
    <dgm:cxn modelId="{15F4F45C-2257-4439-B4D3-043DB3955501}" type="presOf" srcId="{B3A32B09-0912-40C2-B482-6F4B8DDC4441}" destId="{2CDC9F04-6168-4EC7-B0ED-D9D799DCFC2C}" srcOrd="0" destOrd="0" presId="urn:microsoft.com/office/officeart/2005/8/layout/hProcess9"/>
    <dgm:cxn modelId="{53553F61-1658-4A3F-A0CC-BD4E190B8008}" srcId="{47A1C507-AFC4-48E3-BB36-AE4155BF98E7}" destId="{993E6786-F6C3-4C82-996B-9A2DB8ABBD8A}" srcOrd="2" destOrd="0" parTransId="{459CB3EF-3614-4E0B-93A4-186067F127F2}" sibTransId="{A1017AC9-5AE7-48F5-BDD4-B51CED1D7397}"/>
    <dgm:cxn modelId="{B95BA848-A244-4D52-8058-C6BF4941635F}" type="presOf" srcId="{47A1C507-AFC4-48E3-BB36-AE4155BF98E7}" destId="{32F7E2AA-AD56-4A0B-834B-C221980CD2B7}" srcOrd="0" destOrd="0" presId="urn:microsoft.com/office/officeart/2005/8/layout/hProcess9"/>
    <dgm:cxn modelId="{2AA2046E-244B-4883-9960-45AA6B7FDC7D}" srcId="{47A1C507-AFC4-48E3-BB36-AE4155BF98E7}" destId="{7AF7400A-79CC-46AF-8FF7-83DE5EAC918E}" srcOrd="3" destOrd="0" parTransId="{CB235473-962D-483F-BCEC-00A37ECE0733}" sibTransId="{280E8AD7-CE22-430B-A0AD-13A5CC76464A}"/>
    <dgm:cxn modelId="{A5160E4E-BA0D-43BB-B387-3E645C0D98C4}" srcId="{47A1C507-AFC4-48E3-BB36-AE4155BF98E7}" destId="{5CCAE590-F687-4959-8C77-9311F3707133}" srcOrd="4" destOrd="0" parTransId="{66F94B3D-F283-4C40-951D-EF95DD089786}" sibTransId="{5B918F5F-2495-4294-BC7D-AFEC7BBEC2BA}"/>
    <dgm:cxn modelId="{0716C682-85C2-4A1E-A76D-87F8B8AD3C1A}" type="presOf" srcId="{993E6786-F6C3-4C82-996B-9A2DB8ABBD8A}" destId="{F18A7DD4-626D-49B3-9EC3-A4E8DF1AE5B2}" srcOrd="0" destOrd="0" presId="urn:microsoft.com/office/officeart/2005/8/layout/hProcess9"/>
    <dgm:cxn modelId="{5F602A85-C1B4-4985-901C-D4AC967E2B9C}" srcId="{47A1C507-AFC4-48E3-BB36-AE4155BF98E7}" destId="{6030B98A-545F-4AC4-8FB5-824C55A5AE32}" srcOrd="1" destOrd="0" parTransId="{C70E6B0B-109E-43F2-B121-FEE74E686A92}" sibTransId="{B249443F-AC40-46BA-9B1A-7DD45795EA46}"/>
    <dgm:cxn modelId="{9F755EB8-9425-4A59-8C7C-5617EE3FC33D}" srcId="{47A1C507-AFC4-48E3-BB36-AE4155BF98E7}" destId="{B3A32B09-0912-40C2-B482-6F4B8DDC4441}" srcOrd="0" destOrd="0" parTransId="{F5687ADF-557B-4DB6-8D83-8D4D7A3E2A21}" sibTransId="{3826E8C9-161B-444F-A44D-362C86602A7C}"/>
    <dgm:cxn modelId="{E78DADC3-D1BB-4102-886B-58E529EA45BE}" type="presOf" srcId="{7AF7400A-79CC-46AF-8FF7-83DE5EAC918E}" destId="{1B5E0291-BA06-4025-8488-3862D655C6FD}" srcOrd="0" destOrd="0" presId="urn:microsoft.com/office/officeart/2005/8/layout/hProcess9"/>
    <dgm:cxn modelId="{7BDE47BD-0F55-45AC-A8CB-14F02BBA5384}" type="presParOf" srcId="{32F7E2AA-AD56-4A0B-834B-C221980CD2B7}" destId="{0CBB78B6-5107-4DE7-99EB-89D1CE114FBE}" srcOrd="0" destOrd="0" presId="urn:microsoft.com/office/officeart/2005/8/layout/hProcess9"/>
    <dgm:cxn modelId="{478C1BA3-D092-42F2-A006-42D542AA8C4A}" type="presParOf" srcId="{32F7E2AA-AD56-4A0B-834B-C221980CD2B7}" destId="{344EB8C9-66E7-4AE9-8A12-787A8ED33F29}" srcOrd="1" destOrd="0" presId="urn:microsoft.com/office/officeart/2005/8/layout/hProcess9"/>
    <dgm:cxn modelId="{29534B31-8989-4699-AEAE-205A98B93859}" type="presParOf" srcId="{344EB8C9-66E7-4AE9-8A12-787A8ED33F29}" destId="{2CDC9F04-6168-4EC7-B0ED-D9D799DCFC2C}" srcOrd="0" destOrd="0" presId="urn:microsoft.com/office/officeart/2005/8/layout/hProcess9"/>
    <dgm:cxn modelId="{4C8D0EAC-7109-43E0-A5F9-7586201F8410}" type="presParOf" srcId="{344EB8C9-66E7-4AE9-8A12-787A8ED33F29}" destId="{3E521992-67E6-429E-A9E1-4EAC2727C3A2}" srcOrd="1" destOrd="0" presId="urn:microsoft.com/office/officeart/2005/8/layout/hProcess9"/>
    <dgm:cxn modelId="{B68FEDB3-E95B-4969-A86F-123933344EE6}" type="presParOf" srcId="{344EB8C9-66E7-4AE9-8A12-787A8ED33F29}" destId="{21D745EC-23EA-497A-B352-29EB16355A48}" srcOrd="2" destOrd="0" presId="urn:microsoft.com/office/officeart/2005/8/layout/hProcess9"/>
    <dgm:cxn modelId="{14D31B07-83D9-43FB-8618-2923EDEE41A1}" type="presParOf" srcId="{344EB8C9-66E7-4AE9-8A12-787A8ED33F29}" destId="{4ECEC6B3-19B9-4E2E-8EC1-65AD7E969204}" srcOrd="3" destOrd="0" presId="urn:microsoft.com/office/officeart/2005/8/layout/hProcess9"/>
    <dgm:cxn modelId="{0A9719FB-EDDB-4D74-BC68-3124479CE6FF}" type="presParOf" srcId="{344EB8C9-66E7-4AE9-8A12-787A8ED33F29}" destId="{F18A7DD4-626D-49B3-9EC3-A4E8DF1AE5B2}" srcOrd="4" destOrd="0" presId="urn:microsoft.com/office/officeart/2005/8/layout/hProcess9"/>
    <dgm:cxn modelId="{BC6D1D77-A43C-4C26-8BF6-E06A3355DDE2}" type="presParOf" srcId="{344EB8C9-66E7-4AE9-8A12-787A8ED33F29}" destId="{0982BCE1-E708-4C83-A7CD-1A534D1695E0}" srcOrd="5" destOrd="0" presId="urn:microsoft.com/office/officeart/2005/8/layout/hProcess9"/>
    <dgm:cxn modelId="{CB75CBD1-A590-4B68-9DA1-00F1A741645F}" type="presParOf" srcId="{344EB8C9-66E7-4AE9-8A12-787A8ED33F29}" destId="{1B5E0291-BA06-4025-8488-3862D655C6FD}" srcOrd="6" destOrd="0" presId="urn:microsoft.com/office/officeart/2005/8/layout/hProcess9"/>
    <dgm:cxn modelId="{0B542F7E-93DF-4385-9168-F43637279C1B}" type="presParOf" srcId="{344EB8C9-66E7-4AE9-8A12-787A8ED33F29}" destId="{FF28A37D-CE46-45B9-B4CD-34CC6C0BA248}" srcOrd="7" destOrd="0" presId="urn:microsoft.com/office/officeart/2005/8/layout/hProcess9"/>
    <dgm:cxn modelId="{1261CD10-2900-4D94-B762-087598AC4284}" type="presParOf" srcId="{344EB8C9-66E7-4AE9-8A12-787A8ED33F29}" destId="{A9D19AC0-DE6A-4903-BC16-8FDDA62DB8F3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B78B6-5107-4DE7-99EB-89D1CE114FBE}">
      <dsp:nvSpPr>
        <dsp:cNvPr id="0" name=""/>
        <dsp:cNvSpPr/>
      </dsp:nvSpPr>
      <dsp:spPr>
        <a:xfrm>
          <a:off x="777037" y="0"/>
          <a:ext cx="8806425" cy="454183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C9F04-6168-4EC7-B0ED-D9D799DCFC2C}">
      <dsp:nvSpPr>
        <dsp:cNvPr id="0" name=""/>
        <dsp:cNvSpPr/>
      </dsp:nvSpPr>
      <dsp:spPr>
        <a:xfrm>
          <a:off x="4552" y="1362551"/>
          <a:ext cx="1990652" cy="1816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Auto scaling group increases desired capacity</a:t>
          </a:r>
        </a:p>
      </dsp:txBody>
      <dsp:txXfrm>
        <a:off x="93238" y="1451237"/>
        <a:ext cx="1813280" cy="1639362"/>
      </dsp:txXfrm>
    </dsp:sp>
    <dsp:sp modelId="{21D745EC-23EA-497A-B352-29EB16355A48}">
      <dsp:nvSpPr>
        <dsp:cNvPr id="0" name=""/>
        <dsp:cNvSpPr/>
      </dsp:nvSpPr>
      <dsp:spPr>
        <a:xfrm>
          <a:off x="2094738" y="1362551"/>
          <a:ext cx="1990652" cy="1816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Launches launch configuration</a:t>
          </a:r>
        </a:p>
      </dsp:txBody>
      <dsp:txXfrm>
        <a:off x="2183424" y="1451237"/>
        <a:ext cx="1813280" cy="1639362"/>
      </dsp:txXfrm>
    </dsp:sp>
    <dsp:sp modelId="{F18A7DD4-626D-49B3-9EC3-A4E8DF1AE5B2}">
      <dsp:nvSpPr>
        <dsp:cNvPr id="0" name=""/>
        <dsp:cNvSpPr/>
      </dsp:nvSpPr>
      <dsp:spPr>
        <a:xfrm>
          <a:off x="4184924" y="1362551"/>
          <a:ext cx="1990652" cy="1816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User data uses vault-unseal.sh to retrieve </a:t>
          </a:r>
          <a:r>
            <a:rPr lang="en-US" sz="1700" kern="1200" dirty="0" err="1"/>
            <a:t>payload.json</a:t>
          </a:r>
          <a:endParaRPr lang="en-US" sz="1700" kern="1200" dirty="0"/>
        </a:p>
      </dsp:txBody>
      <dsp:txXfrm>
        <a:off x="4273610" y="1451237"/>
        <a:ext cx="1813280" cy="1639362"/>
      </dsp:txXfrm>
    </dsp:sp>
    <dsp:sp modelId="{1B5E0291-BA06-4025-8488-3862D655C6FD}">
      <dsp:nvSpPr>
        <dsp:cNvPr id="0" name=""/>
        <dsp:cNvSpPr/>
      </dsp:nvSpPr>
      <dsp:spPr>
        <a:xfrm>
          <a:off x="6275109" y="1362551"/>
          <a:ext cx="1990652" cy="1816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Vault automatically unseals and marks HTTP Header 200 for ELB</a:t>
          </a:r>
        </a:p>
      </dsp:txBody>
      <dsp:txXfrm>
        <a:off x="6363795" y="1451237"/>
        <a:ext cx="1813280" cy="1639362"/>
      </dsp:txXfrm>
    </dsp:sp>
    <dsp:sp modelId="{A9D19AC0-DE6A-4903-BC16-8FDDA62DB8F3}">
      <dsp:nvSpPr>
        <dsp:cNvPr id="0" name=""/>
        <dsp:cNvSpPr/>
      </dsp:nvSpPr>
      <dsp:spPr>
        <a:xfrm>
          <a:off x="8365295" y="1362551"/>
          <a:ext cx="1990652" cy="1816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Users can login to Vault</a:t>
          </a:r>
        </a:p>
      </dsp:txBody>
      <dsp:txXfrm>
        <a:off x="8453981" y="1451237"/>
        <a:ext cx="1813280" cy="1639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9/22/2019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9/22/2019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1612-299E-42FB-AE98-59340002FBA5}" type="datetime1">
              <a:rPr lang="en-US" smtClean="0"/>
              <a:t>9/22/2019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0495-0A82-4999-83AF-FC1C3ECBE872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6373-30F8-480D-8F65-B5A368A6ADD2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1BC7-237D-4F64-9151-E24A79B4992D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A1B87-D3AD-4346-84B6-CE3937F0D4AC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AFF5-180D-47C2-AF69-5DCD43705951}" type="datetime1">
              <a:rPr lang="en-US" smtClean="0"/>
              <a:t>9/22/2019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07DC-2F76-4820-AB4B-C6CF295646FC}" type="datetime1">
              <a:rPr lang="en-US" smtClean="0"/>
              <a:t>9/22/2019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42E5-C6B0-4995-B052-14A0B461B6B1}" type="datetime1">
              <a:rPr lang="en-US" smtClean="0"/>
              <a:t>9/22/2019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2CF7-A947-4634-AE55-D44D3CEA30B7}" type="datetime1">
              <a:rPr lang="en-US" smtClean="0"/>
              <a:t>9/22/2019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CB6E-B2BF-4546-A13C-3B8527B4F603}" type="datetime1">
              <a:rPr lang="en-US" smtClean="0"/>
              <a:t>9/22/2019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A966D-3658-41AA-9325-7DB42E551FF5}" type="datetime1">
              <a:rPr lang="en-US" smtClean="0"/>
              <a:t>9/22/2019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7EA22-77BD-44F6-8DAC-F67AF50D8151}" type="datetime1">
              <a:rPr lang="en-US" smtClean="0"/>
              <a:t>9/22/2019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Troy Dieter | Deploying HashiCorp Vault with AWS Secrets Engine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  <p:hf sldNum="0" hd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ault.example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Set up </a:t>
            </a:r>
            <a:r>
              <a:rPr lang="en-US" b="1" dirty="0" err="1"/>
              <a:t>HashiCorp</a:t>
            </a:r>
            <a:r>
              <a:rPr lang="en-US" b="1" dirty="0"/>
              <a:t> Vault on AWS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Lecture 4</a:t>
            </a:r>
            <a:endParaRPr lang="en-US" sz="1400" dirty="0"/>
          </a:p>
        </p:txBody>
      </p:sp>
      <p:pic>
        <p:nvPicPr>
          <p:cNvPr id="3" name="Documentary - AShamaluevMusic">
            <a:hlinkClick r:id="" action="ppaction://media"/>
            <a:extLst>
              <a:ext uri="{FF2B5EF4-FFF2-40B4-BE49-F238E27FC236}">
                <a16:creationId xmlns:a16="http://schemas.microsoft.com/office/drawing/2014/main" id="{73FDA09A-B42A-4C5A-BDA5-FB0651330A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9613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6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 up </a:t>
            </a:r>
            <a:r>
              <a:rPr lang="en-US" b="1" dirty="0" err="1"/>
              <a:t>HashiCorp</a:t>
            </a:r>
            <a:r>
              <a:rPr lang="en-US" b="1" dirty="0"/>
              <a:t> Vault on AWS (S3 </a:t>
            </a:r>
            <a:r>
              <a:rPr lang="en-US" b="1" dirty="0" err="1"/>
              <a:t>dependancies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Retrieve </a:t>
            </a:r>
            <a:r>
              <a:rPr lang="en-US" i="1" dirty="0"/>
              <a:t>vault-config.txt</a:t>
            </a:r>
            <a:r>
              <a:rPr lang="en-US" dirty="0"/>
              <a:t> from External Resources in the lecture and rename it to vault-</a:t>
            </a:r>
            <a:r>
              <a:rPr lang="en-US" dirty="0" err="1"/>
              <a:t>config.hcl</a:t>
            </a:r>
            <a:endParaRPr lang="en-US" dirty="0"/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Edit it to replace the region &amp; table values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Retrieve </a:t>
            </a:r>
            <a:r>
              <a:rPr lang="en-US" i="1" dirty="0"/>
              <a:t>vault-unseal.txt</a:t>
            </a:r>
            <a:r>
              <a:rPr lang="en-US" dirty="0"/>
              <a:t> from External Resources in the lecture and rename it to vault-unseal.sh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Upload vault-</a:t>
            </a:r>
            <a:r>
              <a:rPr lang="en-US" dirty="0" err="1"/>
              <a:t>config.hcl</a:t>
            </a:r>
            <a:r>
              <a:rPr lang="en-US" dirty="0"/>
              <a:t> , vault-unseal.sh to your S3 bucket created in lecture 3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 up </a:t>
            </a:r>
            <a:r>
              <a:rPr lang="en-US" b="1" dirty="0" err="1"/>
              <a:t>HashiCorp</a:t>
            </a:r>
            <a:r>
              <a:rPr lang="en-US" b="1" dirty="0"/>
              <a:t> Vault on AWS (Vault Unseal)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Create a Route53 record set, using an alias to point to the elastic load balancer created in lecture 3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Wait until the record set propagates 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Browse to the record set (for example, </a:t>
            </a:r>
            <a:r>
              <a:rPr lang="en-US" dirty="0">
                <a:hlinkClick r:id="rId2"/>
              </a:rPr>
              <a:t>https://vault.example.com</a:t>
            </a:r>
            <a:r>
              <a:rPr lang="en-US" dirty="0"/>
              <a:t>)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You will be forwarded to the ELB, in which will be prompted to set up and initialize Vault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9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 up </a:t>
            </a:r>
            <a:r>
              <a:rPr lang="en-US" b="1" dirty="0" err="1"/>
              <a:t>HashiCorp</a:t>
            </a:r>
            <a:r>
              <a:rPr lang="en-US" b="1" dirty="0"/>
              <a:t> Vault on AWS (Vault Init)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BD11B9-0273-404A-9460-76BA53D665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5" b="15358"/>
          <a:stretch/>
        </p:blipFill>
        <p:spPr>
          <a:xfrm>
            <a:off x="1057359" y="2057400"/>
            <a:ext cx="5060703" cy="3200400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1AE6F-DB94-46D2-8FB1-B35B37C8BB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4444"/>
          <a:stretch/>
        </p:blipFill>
        <p:spPr>
          <a:xfrm>
            <a:off x="5812840" y="2057400"/>
            <a:ext cx="561557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2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 up </a:t>
            </a:r>
            <a:r>
              <a:rPr lang="en-US" b="1" dirty="0" err="1"/>
              <a:t>HashiCorp</a:t>
            </a:r>
            <a:r>
              <a:rPr lang="en-US" b="1" dirty="0"/>
              <a:t> Vault on AWS (Vault Init)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06833A-9F52-4C4A-AA41-475246B3AC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2" b="18770"/>
          <a:stretch/>
        </p:blipFill>
        <p:spPr>
          <a:xfrm>
            <a:off x="1018382" y="2029250"/>
            <a:ext cx="5060703" cy="3200400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D2B388-9F39-4ADA-BBC9-07397D0F8B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18889"/>
          <a:stretch/>
        </p:blipFill>
        <p:spPr>
          <a:xfrm>
            <a:off x="5789612" y="2029250"/>
            <a:ext cx="5486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 up </a:t>
            </a:r>
            <a:r>
              <a:rPr lang="en-US" b="1" dirty="0" err="1"/>
              <a:t>HashiCorp</a:t>
            </a:r>
            <a:r>
              <a:rPr lang="en-US" b="1" dirty="0"/>
              <a:t> Vault on AWS (S3 retrieval)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r>
              <a:rPr lang="en-US" dirty="0"/>
              <a:t>Create a file named </a:t>
            </a:r>
            <a:r>
              <a:rPr lang="en-US" i="1" dirty="0" err="1"/>
              <a:t>payload.json</a:t>
            </a:r>
            <a:r>
              <a:rPr lang="en-US" i="1" dirty="0"/>
              <a:t> </a:t>
            </a:r>
            <a:r>
              <a:rPr lang="en-US" dirty="0"/>
              <a:t>and paste in the KEY 1 value you initialized the vault with.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Contents of </a:t>
            </a:r>
            <a:r>
              <a:rPr lang="en-US" dirty="0" err="1"/>
              <a:t>payload.json</a:t>
            </a:r>
            <a:r>
              <a:rPr lang="en-US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 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"key": “</a:t>
            </a:r>
            <a:r>
              <a:rPr lang="en-US" sz="1600" dirty="0" err="1">
                <a:solidFill>
                  <a:schemeClr val="bg1"/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yourpastedkeyvalue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Upload </a:t>
            </a:r>
            <a:r>
              <a:rPr lang="en-US" dirty="0" err="1"/>
              <a:t>payload.json</a:t>
            </a:r>
            <a:r>
              <a:rPr lang="en-US" dirty="0"/>
              <a:t> to the S3 bucket created in lecture 3</a:t>
            </a:r>
          </a:p>
          <a:p>
            <a:pPr marL="835086" lvl="1" indent="-457200">
              <a:buFont typeface="+mj-lt"/>
              <a:buAutoNum type="arabicPeriod"/>
            </a:pPr>
            <a:r>
              <a:rPr lang="en-US" dirty="0"/>
              <a:t>Now, the user-date </a:t>
            </a:r>
            <a:r>
              <a:rPr lang="en-US" dirty="0" err="1"/>
              <a:t>init</a:t>
            </a:r>
            <a:r>
              <a:rPr lang="en-US" dirty="0"/>
              <a:t> script defined in the EC2 launch configuration will automatically unseal the vault and mark it as healthy (200 Status for the ELB)</a:t>
            </a:r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 up </a:t>
            </a:r>
            <a:r>
              <a:rPr lang="en-US" b="1" dirty="0" err="1"/>
              <a:t>HashiCorp</a:t>
            </a:r>
            <a:r>
              <a:rPr lang="en-US" b="1" dirty="0"/>
              <a:t> Vault on AWS (S3 unsealing)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  <a:p>
            <a:pPr marL="835086" lvl="1" indent="-45720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DB7878-5DD0-40E5-A2D4-B2D5CD13851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8288559"/>
              </p:ext>
            </p:extLst>
          </p:nvPr>
        </p:nvGraphicFramePr>
        <p:xfrm>
          <a:off x="1218724" y="1706563"/>
          <a:ext cx="10360501" cy="454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0774F5-18EF-4577-8F7B-C4F59D90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AWS Secrets Engine Configuration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D6E377-A67C-42F3-8130-CEAE7375A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Troy Dieter | Deploying HashiCorp Vault with AWS Secrets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67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0" advClick="0" advTm="25000"/>
    </mc:Choice>
    <mc:Fallback xmlns="">
      <p:transition spd="slow" advClick="0" advTm="25000"/>
    </mc:Fallback>
  </mc:AlternateContent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C67BEE-D13F-4BD2-98A5-34D8A0977F68}">
  <ds:schemaRefs>
    <ds:schemaRef ds:uri="http://schemas.openxmlformats.org/package/2006/metadata/core-properties"/>
    <ds:schemaRef ds:uri="http://purl.org/dc/terms/"/>
    <ds:schemaRef ds:uri="4873beb7-5857-4685-be1f-d57550cc96cc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160</TotalTime>
  <Words>326</Words>
  <Application>Microsoft Office PowerPoint</Application>
  <PresentationFormat>Custom</PresentationFormat>
  <Paragraphs>44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Courier New</vt:lpstr>
      <vt:lpstr>Tech 16x9</vt:lpstr>
      <vt:lpstr>Set up HashiCorp Vault on AWS</vt:lpstr>
      <vt:lpstr>Set up HashiCorp Vault on AWS (S3 dependancies)</vt:lpstr>
      <vt:lpstr>Set up HashiCorp Vault on AWS (Vault Unseal)</vt:lpstr>
      <vt:lpstr>Set up HashiCorp Vault on AWS (Vault Init)</vt:lpstr>
      <vt:lpstr>Set up HashiCorp Vault on AWS (Vault Init)</vt:lpstr>
      <vt:lpstr>Set up HashiCorp Vault on AWS (S3 retrieval)</vt:lpstr>
      <vt:lpstr>Set up HashiCorp Vault on AWS (S3 unsealing)</vt:lpstr>
      <vt:lpstr>Next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Deploying HashiCorp Vault with AWS Secrets Engine</dc:title>
  <dc:creator>Dieter, Troy</dc:creator>
  <cp:lastModifiedBy>Dieter, Troy</cp:lastModifiedBy>
  <cp:revision>44</cp:revision>
  <dcterms:created xsi:type="dcterms:W3CDTF">2019-09-15T19:33:57Z</dcterms:created>
  <dcterms:modified xsi:type="dcterms:W3CDTF">2019-09-22T22:38:10Z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